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4"/>
  </p:notes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ial" charset="1" panose="020B0502020202020204"/>
      <p:regular r:id="rId10"/>
    </p:embeddedFont>
    <p:embeddedFont>
      <p:font typeface="Arial Bold" charset="1" panose="020B0802020202020204"/>
      <p:regular r:id="rId11"/>
    </p:embeddedFont>
    <p:embeddedFont>
      <p:font typeface="Arial Italics" charset="1" panose="020B0502020202090204"/>
      <p:regular r:id="rId12"/>
    </p:embeddedFont>
    <p:embeddedFont>
      <p:font typeface="Arial Bold Italics" charset="1" panose="020B0802020202090204"/>
      <p:regular r:id="rId13"/>
    </p:embeddedFont>
    <p:embeddedFont>
      <p:font typeface="Poppins" charset="1" panose="00000500000000000000"/>
      <p:regular r:id="rId14"/>
    </p:embeddedFont>
    <p:embeddedFont>
      <p:font typeface="Poppins Bold" charset="1" panose="00000800000000000000"/>
      <p:regular r:id="rId15"/>
    </p:embeddedFont>
    <p:embeddedFont>
      <p:font typeface="Poppins Italics" charset="1" panose="00000500000000000000"/>
      <p:regular r:id="rId16"/>
    </p:embeddedFont>
    <p:embeddedFont>
      <p:font typeface="Poppins Bold Italics" charset="1" panose="00000800000000000000"/>
      <p:regular r:id="rId17"/>
    </p:embeddedFont>
    <p:embeddedFont>
      <p:font typeface="Poppins Thin" charset="1" panose="00000300000000000000"/>
      <p:regular r:id="rId18"/>
    </p:embeddedFont>
    <p:embeddedFont>
      <p:font typeface="Poppins Thin Italics" charset="1" panose="00000300000000000000"/>
      <p:regular r:id="rId19"/>
    </p:embeddedFont>
    <p:embeddedFont>
      <p:font typeface="Poppins Extra-Light" charset="1" panose="00000300000000000000"/>
      <p:regular r:id="rId20"/>
    </p:embeddedFont>
    <p:embeddedFont>
      <p:font typeface="Poppins Extra-Light Italics" charset="1" panose="00000300000000000000"/>
      <p:regular r:id="rId21"/>
    </p:embeddedFont>
    <p:embeddedFont>
      <p:font typeface="Poppins Light" charset="1" panose="00000400000000000000"/>
      <p:regular r:id="rId22"/>
    </p:embeddedFont>
    <p:embeddedFont>
      <p:font typeface="Poppins Light Italics" charset="1" panose="00000400000000000000"/>
      <p:regular r:id="rId23"/>
    </p:embeddedFont>
    <p:embeddedFont>
      <p:font typeface="Poppins Medium" charset="1" panose="00000600000000000000"/>
      <p:regular r:id="rId24"/>
    </p:embeddedFont>
    <p:embeddedFont>
      <p:font typeface="Poppins Medium Italics" charset="1" panose="00000600000000000000"/>
      <p:regular r:id="rId25"/>
    </p:embeddedFont>
    <p:embeddedFont>
      <p:font typeface="Poppins Semi-Bold" charset="1" panose="00000700000000000000"/>
      <p:regular r:id="rId26"/>
    </p:embeddedFont>
    <p:embeddedFont>
      <p:font typeface="Poppins Semi-Bold Italics" charset="1" panose="00000700000000000000"/>
      <p:regular r:id="rId27"/>
    </p:embeddedFont>
    <p:embeddedFont>
      <p:font typeface="Poppins Ultra-Bold" charset="1" panose="00000900000000000000"/>
      <p:regular r:id="rId28"/>
    </p:embeddedFont>
    <p:embeddedFont>
      <p:font typeface="Poppins Ultra-Bold Italics" charset="1" panose="00000900000000000000"/>
      <p:regular r:id="rId29"/>
    </p:embeddedFont>
    <p:embeddedFont>
      <p:font typeface="Poppins Heavy" charset="1" panose="00000A00000000000000"/>
      <p:regular r:id="rId30"/>
    </p:embeddedFont>
    <p:embeddedFont>
      <p:font typeface="Poppins Heavy Italics" charset="1" panose="00000A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39" Target="slides/slide8.xml" Type="http://schemas.openxmlformats.org/officeDocument/2006/relationships/slide"/><Relationship Id="rId4" Target="theme/theme1.xml" Type="http://schemas.openxmlformats.org/officeDocument/2006/relationships/theme"/><Relationship Id="rId40" Target="slides/slide9.xml" Type="http://schemas.openxmlformats.org/officeDocument/2006/relationships/slide"/><Relationship Id="rId41" Target="slides/slide10.xml" Type="http://schemas.openxmlformats.org/officeDocument/2006/relationships/slide"/><Relationship Id="rId42" Target="slides/slide11.xml" Type="http://schemas.openxmlformats.org/officeDocument/2006/relationships/slide"/><Relationship Id="rId43" Target="slides/slide12.xml" Type="http://schemas.openxmlformats.org/officeDocument/2006/relationships/slide"/><Relationship Id="rId44" Target="notesMasters/notesMaster1.xml" Type="http://schemas.openxmlformats.org/officeDocument/2006/relationships/notesMaster"/><Relationship Id="rId45" Target="theme/theme2.xml" Type="http://schemas.openxmlformats.org/officeDocument/2006/relationships/theme"/><Relationship Id="rId46" Target="notesSlides/notesSlide1.xml" Type="http://schemas.openxmlformats.org/officeDocument/2006/relationships/notesSlide"/><Relationship Id="rId47" Target="notesSlides/notesSlide2.xml" Type="http://schemas.openxmlformats.org/officeDocument/2006/relationships/notesSlide"/><Relationship Id="rId48" Target="notesSlides/notesSlide3.xml" Type="http://schemas.openxmlformats.org/officeDocument/2006/relationships/notesSlide"/><Relationship Id="rId49" Target="notesSlides/notesSlide4.xml" Type="http://schemas.openxmlformats.org/officeDocument/2006/relationships/notesSlide"/><Relationship Id="rId5" Target="tableStyles.xml" Type="http://schemas.openxmlformats.org/officeDocument/2006/relationships/tableStyles"/><Relationship Id="rId50" Target="notesSlides/notesSlide5.xml" Type="http://schemas.openxmlformats.org/officeDocument/2006/relationships/notesSlide"/><Relationship Id="rId51" Target="notesSlides/notesSlide6.xml" Type="http://schemas.openxmlformats.org/officeDocument/2006/relationships/notesSlide"/><Relationship Id="rId52" Target="notesSlides/notesSlide7.xml" Type="http://schemas.openxmlformats.org/officeDocument/2006/relationships/notesSlide"/><Relationship Id="rId53" Target="notesSlides/notesSlide8.xml" Type="http://schemas.openxmlformats.org/officeDocument/2006/relationships/notesSlide"/><Relationship Id="rId54" Target="notesSlides/notesSlide9.xml" Type="http://schemas.openxmlformats.org/officeDocument/2006/relationships/notesSlide"/><Relationship Id="rId55" Target="notesSlides/notesSlide10.xml" Type="http://schemas.openxmlformats.org/officeDocument/2006/relationships/notesSlide"/><Relationship Id="rId56" Target="notesSlides/notesSlide11.xml" Type="http://schemas.openxmlformats.org/officeDocument/2006/relationships/notesSlide"/><Relationship Id="rId57" Target="notesSlides/notesSlide12.xml" Type="http://schemas.openxmlformats.org/officeDocument/2006/relationships/note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jpeg" Type="http://schemas.openxmlformats.org/officeDocument/2006/relationships/image"/><Relationship Id="rId4" Target="../media/image5.png" Type="http://schemas.openxmlformats.org/officeDocument/2006/relationships/image"/><Relationship Id="rId5" Target="../media/image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6.jpeg" Type="http://schemas.openxmlformats.org/officeDocument/2006/relationships/image"/><Relationship Id="rId4" Target="../media/image5.png" Type="http://schemas.openxmlformats.org/officeDocument/2006/relationships/image"/><Relationship Id="rId5" Target="http://988lifeline.org" TargetMode="External" Type="http://schemas.openxmlformats.org/officeDocument/2006/relationships/hyperlink"/><Relationship Id="rId6" Target="http://mhanational.org/warmlines"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6.jpeg" Type="http://schemas.openxmlformats.org/officeDocument/2006/relationships/image"/><Relationship Id="rId4" Target="../media/image10.jpeg" Type="http://schemas.openxmlformats.org/officeDocument/2006/relationships/image"/><Relationship Id="rId5"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jpeg" Type="http://schemas.openxmlformats.org/officeDocument/2006/relationships/image"/><Relationship Id="rId4"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jpeg" Type="http://schemas.openxmlformats.org/officeDocument/2006/relationships/image"/><Relationship Id="rId4"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 Id="rId4"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media/image8.jpeg" Type="http://schemas.openxmlformats.org/officeDocument/2006/relationships/image"/><Relationship Id="rId5"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 Id="rId4"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jpeg" Type="http://schemas.openxmlformats.org/officeDocument/2006/relationships/image"/><Relationship Id="rId4"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jpeg" Type="http://schemas.openxmlformats.org/officeDocument/2006/relationships/image"/><Relationship Id="rId4"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7804000" y="8794575"/>
            <a:ext cx="2680002" cy="927450"/>
          </a:xfrm>
          <a:custGeom>
            <a:avLst/>
            <a:gdLst/>
            <a:ahLst/>
            <a:cxnLst/>
            <a:rect r="r" b="b" t="t" l="l"/>
            <a:pathLst>
              <a:path h="927450" w="2680002">
                <a:moveTo>
                  <a:pt x="0" y="0"/>
                </a:moveTo>
                <a:lnTo>
                  <a:pt x="2680002" y="0"/>
                </a:lnTo>
                <a:lnTo>
                  <a:pt x="2680002" y="927450"/>
                </a:lnTo>
                <a:lnTo>
                  <a:pt x="0" y="927450"/>
                </a:lnTo>
                <a:lnTo>
                  <a:pt x="0" y="0"/>
                </a:lnTo>
                <a:close/>
              </a:path>
            </a:pathLst>
          </a:custGeom>
          <a:blipFill>
            <a:blip r:embed="rId4"/>
            <a:stretch>
              <a:fillRect l="-2" t="0" r="-2" b="0"/>
            </a:stretch>
          </a:blipFill>
        </p:spPr>
      </p:sp>
      <p:sp>
        <p:nvSpPr>
          <p:cNvPr name="Freeform 4" id="4"/>
          <p:cNvSpPr/>
          <p:nvPr/>
        </p:nvSpPr>
        <p:spPr>
          <a:xfrm flipH="false" flipV="false" rot="0">
            <a:off x="0" y="0"/>
            <a:ext cx="18288000" cy="6407569"/>
          </a:xfrm>
          <a:custGeom>
            <a:avLst/>
            <a:gdLst/>
            <a:ahLst/>
            <a:cxnLst/>
            <a:rect r="r" b="b" t="t" l="l"/>
            <a:pathLst>
              <a:path h="6407569" w="18288000">
                <a:moveTo>
                  <a:pt x="0" y="0"/>
                </a:moveTo>
                <a:lnTo>
                  <a:pt x="18288000" y="0"/>
                </a:lnTo>
                <a:lnTo>
                  <a:pt x="18288000" y="6407569"/>
                </a:lnTo>
                <a:lnTo>
                  <a:pt x="0" y="6407569"/>
                </a:lnTo>
                <a:lnTo>
                  <a:pt x="0" y="0"/>
                </a:lnTo>
                <a:close/>
              </a:path>
            </a:pathLst>
          </a:custGeom>
          <a:blipFill>
            <a:blip r:embed="rId5">
              <a:alphaModFix amt="54000"/>
            </a:blip>
            <a:stretch>
              <a:fillRect l="0" t="-34757" r="0" b="-55398"/>
            </a:stretch>
          </a:blipFill>
        </p:spPr>
      </p:sp>
      <p:sp>
        <p:nvSpPr>
          <p:cNvPr name="TextBox 5" id="5"/>
          <p:cNvSpPr txBox="true"/>
          <p:nvPr/>
        </p:nvSpPr>
        <p:spPr>
          <a:xfrm rot="0">
            <a:off x="1530526" y="6815259"/>
            <a:ext cx="15226950" cy="1476375"/>
          </a:xfrm>
          <a:prstGeom prst="rect">
            <a:avLst/>
          </a:prstGeom>
        </p:spPr>
        <p:txBody>
          <a:bodyPr anchor="t" rtlCol="false" tIns="0" lIns="0" bIns="0" rIns="0">
            <a:spAutoFit/>
          </a:bodyPr>
          <a:lstStyle/>
          <a:p>
            <a:pPr algn="ctr">
              <a:lnSpc>
                <a:spcPts val="10919"/>
              </a:lnSpc>
            </a:pPr>
            <a:r>
              <a:rPr lang="en-US" sz="9099">
                <a:solidFill>
                  <a:srgbClr val="FFFFFF"/>
                </a:solidFill>
                <a:latin typeface="Poppins Medium"/>
              </a:rPr>
              <a:t>Mental Health 101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5369000" y="9378150"/>
            <a:ext cx="1976096" cy="683802"/>
          </a:xfrm>
          <a:custGeom>
            <a:avLst/>
            <a:gdLst/>
            <a:ahLst/>
            <a:cxnLst/>
            <a:rect r="r" b="b" t="t" l="l"/>
            <a:pathLst>
              <a:path h="683802" w="1976096">
                <a:moveTo>
                  <a:pt x="0" y="0"/>
                </a:moveTo>
                <a:lnTo>
                  <a:pt x="1976096" y="0"/>
                </a:lnTo>
                <a:lnTo>
                  <a:pt x="1976096" y="683802"/>
                </a:lnTo>
                <a:lnTo>
                  <a:pt x="0" y="683802"/>
                </a:lnTo>
                <a:lnTo>
                  <a:pt x="0" y="0"/>
                </a:lnTo>
                <a:close/>
              </a:path>
            </a:pathLst>
          </a:custGeom>
          <a:blipFill>
            <a:blip r:embed="rId4"/>
            <a:stretch>
              <a:fillRect l="0" t="-1" r="0" b="-1"/>
            </a:stretch>
          </a:blipFill>
        </p:spPr>
      </p:sp>
      <p:sp>
        <p:nvSpPr>
          <p:cNvPr name="Freeform 4" id="4"/>
          <p:cNvSpPr/>
          <p:nvPr/>
        </p:nvSpPr>
        <p:spPr>
          <a:xfrm flipH="false" flipV="false" rot="0">
            <a:off x="-2000405" y="0"/>
            <a:ext cx="7833125" cy="10287000"/>
          </a:xfrm>
          <a:custGeom>
            <a:avLst/>
            <a:gdLst/>
            <a:ahLst/>
            <a:cxnLst/>
            <a:rect r="r" b="b" t="t" l="l"/>
            <a:pathLst>
              <a:path h="10287000" w="7833125">
                <a:moveTo>
                  <a:pt x="0" y="0"/>
                </a:moveTo>
                <a:lnTo>
                  <a:pt x="7833125" y="0"/>
                </a:lnTo>
                <a:lnTo>
                  <a:pt x="7833125" y="10287000"/>
                </a:lnTo>
                <a:lnTo>
                  <a:pt x="0" y="10287000"/>
                </a:lnTo>
                <a:lnTo>
                  <a:pt x="0" y="0"/>
                </a:lnTo>
                <a:close/>
              </a:path>
            </a:pathLst>
          </a:custGeom>
          <a:blipFill>
            <a:blip r:embed="rId5">
              <a:alphaModFix amt="48000"/>
            </a:blip>
            <a:stretch>
              <a:fillRect l="-60282" t="0" r="-36830" b="0"/>
            </a:stretch>
          </a:blipFill>
        </p:spPr>
      </p:sp>
      <p:sp>
        <p:nvSpPr>
          <p:cNvPr name="TextBox 5" id="5"/>
          <p:cNvSpPr txBox="true"/>
          <p:nvPr/>
        </p:nvSpPr>
        <p:spPr>
          <a:xfrm rot="0">
            <a:off x="7274517" y="533400"/>
            <a:ext cx="8849074" cy="933450"/>
          </a:xfrm>
          <a:prstGeom prst="rect">
            <a:avLst/>
          </a:prstGeom>
        </p:spPr>
        <p:txBody>
          <a:bodyPr anchor="t" rtlCol="false" tIns="0" lIns="0" bIns="0" rIns="0">
            <a:spAutoFit/>
          </a:bodyPr>
          <a:lstStyle/>
          <a:p>
            <a:pPr algn="ctr">
              <a:lnSpc>
                <a:spcPts val="6959"/>
              </a:lnSpc>
            </a:pPr>
            <a:r>
              <a:rPr lang="en-US" sz="5800">
                <a:solidFill>
                  <a:srgbClr val="355989"/>
                </a:solidFill>
                <a:latin typeface="Poppins Bold"/>
              </a:rPr>
              <a:t>Common Risk Factors</a:t>
            </a:r>
          </a:p>
        </p:txBody>
      </p:sp>
      <p:sp>
        <p:nvSpPr>
          <p:cNvPr name="TextBox 6" id="6"/>
          <p:cNvSpPr txBox="true"/>
          <p:nvPr/>
        </p:nvSpPr>
        <p:spPr>
          <a:xfrm rot="0">
            <a:off x="17036341" y="9398809"/>
            <a:ext cx="914550" cy="623400"/>
          </a:xfrm>
          <a:prstGeom prst="rect">
            <a:avLst/>
          </a:prstGeom>
        </p:spPr>
        <p:txBody>
          <a:bodyPr anchor="t" rtlCol="false" tIns="0" lIns="0" bIns="0" rIns="0">
            <a:spAutoFit/>
          </a:bodyPr>
          <a:lstStyle/>
          <a:p>
            <a:pPr algn="r">
              <a:lnSpc>
                <a:spcPts val="1920"/>
              </a:lnSpc>
            </a:pPr>
            <a:r>
              <a:rPr lang="en-US" sz="1600">
                <a:solidFill>
                  <a:srgbClr val="666666"/>
                </a:solidFill>
                <a:latin typeface="Poppins Medium"/>
              </a:rPr>
              <a:t>‹#›</a:t>
            </a:r>
          </a:p>
        </p:txBody>
      </p:sp>
      <p:sp>
        <p:nvSpPr>
          <p:cNvPr name="TextBox 7" id="7"/>
          <p:cNvSpPr txBox="true"/>
          <p:nvPr/>
        </p:nvSpPr>
        <p:spPr>
          <a:xfrm rot="0">
            <a:off x="6263114" y="2241525"/>
            <a:ext cx="11687777" cy="6972300"/>
          </a:xfrm>
          <a:prstGeom prst="rect">
            <a:avLst/>
          </a:prstGeom>
        </p:spPr>
        <p:txBody>
          <a:bodyPr anchor="t" rtlCol="false" tIns="0" lIns="0" bIns="0" rIns="0">
            <a:spAutoFit/>
          </a:bodyPr>
          <a:lstStyle/>
          <a:p>
            <a:pPr algn="l">
              <a:lnSpc>
                <a:spcPts val="4320"/>
              </a:lnSpc>
            </a:pPr>
            <a:r>
              <a:rPr lang="en-US" sz="3600">
                <a:solidFill>
                  <a:srgbClr val="355989"/>
                </a:solidFill>
                <a:latin typeface="Poppins Bold"/>
              </a:rPr>
              <a:t>Genetics</a:t>
            </a:r>
            <a:r>
              <a:rPr lang="en-US" sz="3600">
                <a:solidFill>
                  <a:srgbClr val="355989"/>
                </a:solidFill>
                <a:latin typeface="Poppins"/>
              </a:rPr>
              <a:t> - There’s no one gene that decides if you’ll have a mental health condition. Instead, many genes affect the way your brain develops, making you more or less likely to develop a mental health condition later.</a:t>
            </a:r>
          </a:p>
          <a:p>
            <a:pPr algn="l">
              <a:lnSpc>
                <a:spcPts val="3359"/>
              </a:lnSpc>
            </a:pPr>
          </a:p>
          <a:p>
            <a:pPr algn="l">
              <a:lnSpc>
                <a:spcPts val="4320"/>
              </a:lnSpc>
            </a:pPr>
            <a:r>
              <a:rPr lang="en-US" sz="3600">
                <a:solidFill>
                  <a:srgbClr val="355989"/>
                </a:solidFill>
                <a:latin typeface="Poppins Bold"/>
              </a:rPr>
              <a:t>Biology and Brain Chemistry </a:t>
            </a:r>
            <a:r>
              <a:rPr lang="en-US" sz="3600">
                <a:solidFill>
                  <a:srgbClr val="355989"/>
                </a:solidFill>
                <a:latin typeface="Poppins"/>
              </a:rPr>
              <a:t>- Some brains are wired differently, have too high or too low levels of certain neurotransmitters (chemicals that carry messages throughout your brain), or are damaged after a head injury. These differences can also affect your chances of developing a mental health condition.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5369000" y="9378150"/>
            <a:ext cx="1976096" cy="683802"/>
          </a:xfrm>
          <a:custGeom>
            <a:avLst/>
            <a:gdLst/>
            <a:ahLst/>
            <a:cxnLst/>
            <a:rect r="r" b="b" t="t" l="l"/>
            <a:pathLst>
              <a:path h="683802" w="1976096">
                <a:moveTo>
                  <a:pt x="0" y="0"/>
                </a:moveTo>
                <a:lnTo>
                  <a:pt x="1976096" y="0"/>
                </a:lnTo>
                <a:lnTo>
                  <a:pt x="1976096" y="683802"/>
                </a:lnTo>
                <a:lnTo>
                  <a:pt x="0" y="683802"/>
                </a:lnTo>
                <a:lnTo>
                  <a:pt x="0" y="0"/>
                </a:lnTo>
                <a:close/>
              </a:path>
            </a:pathLst>
          </a:custGeom>
          <a:blipFill>
            <a:blip r:embed="rId4"/>
            <a:stretch>
              <a:fillRect l="0" t="-1" r="0" b="-1"/>
            </a:stretch>
          </a:blipFill>
        </p:spPr>
      </p:sp>
      <p:sp>
        <p:nvSpPr>
          <p:cNvPr name="TextBox 4" id="4"/>
          <p:cNvSpPr txBox="true"/>
          <p:nvPr/>
        </p:nvSpPr>
        <p:spPr>
          <a:xfrm rot="0">
            <a:off x="4235324" y="466375"/>
            <a:ext cx="9280350" cy="1557900"/>
          </a:xfrm>
          <a:prstGeom prst="rect">
            <a:avLst/>
          </a:prstGeom>
        </p:spPr>
        <p:txBody>
          <a:bodyPr anchor="t" rtlCol="false" tIns="0" lIns="0" bIns="0" rIns="0">
            <a:spAutoFit/>
          </a:bodyPr>
          <a:lstStyle/>
          <a:p>
            <a:pPr algn="ctr">
              <a:lnSpc>
                <a:spcPts val="6959"/>
              </a:lnSpc>
            </a:pPr>
            <a:r>
              <a:rPr lang="en-US" sz="5800">
                <a:solidFill>
                  <a:srgbClr val="355989"/>
                </a:solidFill>
                <a:latin typeface="Poppins Bold"/>
              </a:rPr>
              <a:t>Where to Seek Help</a:t>
            </a:r>
          </a:p>
        </p:txBody>
      </p:sp>
      <p:sp>
        <p:nvSpPr>
          <p:cNvPr name="TextBox 5" id="5"/>
          <p:cNvSpPr txBox="true"/>
          <p:nvPr/>
        </p:nvSpPr>
        <p:spPr>
          <a:xfrm rot="0">
            <a:off x="17036341" y="9398809"/>
            <a:ext cx="914550" cy="623400"/>
          </a:xfrm>
          <a:prstGeom prst="rect">
            <a:avLst/>
          </a:prstGeom>
        </p:spPr>
        <p:txBody>
          <a:bodyPr anchor="t" rtlCol="false" tIns="0" lIns="0" bIns="0" rIns="0">
            <a:spAutoFit/>
          </a:bodyPr>
          <a:lstStyle/>
          <a:p>
            <a:pPr algn="r">
              <a:lnSpc>
                <a:spcPts val="1920"/>
              </a:lnSpc>
            </a:pPr>
            <a:r>
              <a:rPr lang="en-US" sz="1600">
                <a:solidFill>
                  <a:srgbClr val="666666"/>
                </a:solidFill>
                <a:latin typeface="Poppins Medium"/>
              </a:rPr>
              <a:t>‹#›</a:t>
            </a:r>
          </a:p>
        </p:txBody>
      </p:sp>
      <p:sp>
        <p:nvSpPr>
          <p:cNvPr name="TextBox 6" id="6"/>
          <p:cNvSpPr txBox="true"/>
          <p:nvPr/>
        </p:nvSpPr>
        <p:spPr>
          <a:xfrm rot="0">
            <a:off x="667725" y="1995700"/>
            <a:ext cx="16952550" cy="1485900"/>
          </a:xfrm>
          <a:prstGeom prst="rect">
            <a:avLst/>
          </a:prstGeom>
        </p:spPr>
        <p:txBody>
          <a:bodyPr anchor="t" rtlCol="false" tIns="0" lIns="0" bIns="0" rIns="0">
            <a:spAutoFit/>
          </a:bodyPr>
          <a:lstStyle/>
          <a:p>
            <a:pPr algn="l">
              <a:lnSpc>
                <a:spcPts val="3840"/>
              </a:lnSpc>
            </a:pPr>
            <a:r>
              <a:rPr lang="en-US" sz="3200">
                <a:solidFill>
                  <a:srgbClr val="355989"/>
                </a:solidFill>
                <a:latin typeface="Poppins Bold"/>
              </a:rPr>
              <a:t>If you are in crisis, please seek help immediately.</a:t>
            </a:r>
          </a:p>
          <a:p>
            <a:pPr algn="l">
              <a:lnSpc>
                <a:spcPts val="3840"/>
              </a:lnSpc>
            </a:pPr>
            <a:r>
              <a:rPr lang="en-US" sz="3200">
                <a:solidFill>
                  <a:srgbClr val="355989"/>
                </a:solidFill>
                <a:latin typeface="Poppins"/>
              </a:rPr>
              <a:t>If you or someone you know is struggling or in crisis, help is available. </a:t>
            </a:r>
            <a:r>
              <a:rPr lang="en-US" sz="3200">
                <a:solidFill>
                  <a:srgbClr val="355989"/>
                </a:solidFill>
                <a:latin typeface="Poppins Bold Italics"/>
              </a:rPr>
              <a:t>Call or text 988 or chat </a:t>
            </a:r>
            <a:r>
              <a:rPr lang="en-US" sz="3200" u="sng">
                <a:solidFill>
                  <a:srgbClr val="355989"/>
                </a:solidFill>
                <a:latin typeface="Poppins Bold Italics"/>
                <a:hlinkClick r:id="rId5" tooltip="http://988lifeline.org"/>
              </a:rPr>
              <a:t>988lifeline.org.</a:t>
            </a:r>
          </a:p>
        </p:txBody>
      </p:sp>
      <p:sp>
        <p:nvSpPr>
          <p:cNvPr name="TextBox 7" id="7"/>
          <p:cNvSpPr txBox="true"/>
          <p:nvPr/>
        </p:nvSpPr>
        <p:spPr>
          <a:xfrm rot="0">
            <a:off x="667725" y="4014600"/>
            <a:ext cx="14833950" cy="4686300"/>
          </a:xfrm>
          <a:prstGeom prst="rect">
            <a:avLst/>
          </a:prstGeom>
        </p:spPr>
        <p:txBody>
          <a:bodyPr anchor="t" rtlCol="false" tIns="0" lIns="0" bIns="0" rIns="0">
            <a:spAutoFit/>
          </a:bodyPr>
          <a:lstStyle/>
          <a:p>
            <a:pPr algn="l">
              <a:lnSpc>
                <a:spcPts val="3840"/>
              </a:lnSpc>
            </a:pPr>
            <a:r>
              <a:rPr lang="en-US" sz="3200">
                <a:solidFill>
                  <a:srgbClr val="355989"/>
                </a:solidFill>
                <a:latin typeface="Poppins Bold"/>
              </a:rPr>
              <a:t>If you are in need of support, but not in crisis, consider reaching out to a warmline. </a:t>
            </a:r>
            <a:r>
              <a:rPr lang="en-US" sz="3200">
                <a:solidFill>
                  <a:srgbClr val="355989"/>
                </a:solidFill>
                <a:latin typeface="Poppins"/>
              </a:rPr>
              <a:t>Warmlines offer a place to call when you just need to talk to someone. Speaking to someone on these calls is typically free, confidential, and run by people who understand what it’s like to struggle with mental health concerns. </a:t>
            </a:r>
            <a:r>
              <a:rPr lang="en-US" sz="3200">
                <a:solidFill>
                  <a:srgbClr val="355989"/>
                </a:solidFill>
                <a:latin typeface="Poppins Bold Italics"/>
              </a:rPr>
              <a:t>Find a warmline at </a:t>
            </a:r>
            <a:r>
              <a:rPr lang="en-US" sz="3200" u="sng">
                <a:solidFill>
                  <a:srgbClr val="355989"/>
                </a:solidFill>
                <a:latin typeface="Poppins Bold Italics"/>
                <a:hlinkClick r:id="rId6" tooltip="http://mhanational.org/warmlines"/>
              </a:rPr>
              <a:t>mhanational.org/warmlines.</a:t>
            </a:r>
          </a:p>
          <a:p>
            <a:pPr algn="l">
              <a:lnSpc>
                <a:spcPts val="3359"/>
              </a:lnSpc>
            </a:pPr>
          </a:p>
          <a:p>
            <a:pPr algn="l">
              <a:lnSpc>
                <a:spcPts val="3840"/>
              </a:lnSpc>
            </a:pPr>
            <a:r>
              <a:rPr lang="en-US" sz="3200">
                <a:solidFill>
                  <a:srgbClr val="355989"/>
                </a:solidFill>
                <a:latin typeface="Poppins Bold"/>
              </a:rPr>
              <a:t>(ADD YOUR LOCAL RESOURCES HERE)</a:t>
            </a:r>
          </a:p>
          <a:p>
            <a:pPr algn="l">
              <a:lnSpc>
                <a:spcPts val="3359"/>
              </a:lnSpc>
            </a:pPr>
          </a:p>
          <a:p>
            <a:pPr algn="l">
              <a:lnSpc>
                <a:spcPts val="3359"/>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0791974" y="0"/>
            <a:ext cx="7942789" cy="10287000"/>
          </a:xfrm>
          <a:custGeom>
            <a:avLst/>
            <a:gdLst/>
            <a:ahLst/>
            <a:cxnLst/>
            <a:rect r="r" b="b" t="t" l="l"/>
            <a:pathLst>
              <a:path h="10287000" w="7942789">
                <a:moveTo>
                  <a:pt x="0" y="0"/>
                </a:moveTo>
                <a:lnTo>
                  <a:pt x="7942789" y="0"/>
                </a:lnTo>
                <a:lnTo>
                  <a:pt x="7942789" y="10287000"/>
                </a:lnTo>
                <a:lnTo>
                  <a:pt x="0" y="10287000"/>
                </a:lnTo>
                <a:lnTo>
                  <a:pt x="0" y="0"/>
                </a:lnTo>
                <a:close/>
              </a:path>
            </a:pathLst>
          </a:custGeom>
          <a:blipFill>
            <a:blip r:embed="rId4"/>
            <a:stretch>
              <a:fillRect l="-67105" t="0" r="-63141" b="0"/>
            </a:stretch>
          </a:blipFill>
        </p:spPr>
      </p:sp>
      <p:sp>
        <p:nvSpPr>
          <p:cNvPr name="Freeform 4" id="4"/>
          <p:cNvSpPr/>
          <p:nvPr/>
        </p:nvSpPr>
        <p:spPr>
          <a:xfrm flipH="false" flipV="false" rot="0">
            <a:off x="15369000" y="9378150"/>
            <a:ext cx="1976096" cy="683802"/>
          </a:xfrm>
          <a:custGeom>
            <a:avLst/>
            <a:gdLst/>
            <a:ahLst/>
            <a:cxnLst/>
            <a:rect r="r" b="b" t="t" l="l"/>
            <a:pathLst>
              <a:path h="683802" w="1976096">
                <a:moveTo>
                  <a:pt x="0" y="0"/>
                </a:moveTo>
                <a:lnTo>
                  <a:pt x="1976096" y="0"/>
                </a:lnTo>
                <a:lnTo>
                  <a:pt x="1976096" y="683802"/>
                </a:lnTo>
                <a:lnTo>
                  <a:pt x="0" y="683802"/>
                </a:lnTo>
                <a:lnTo>
                  <a:pt x="0" y="0"/>
                </a:lnTo>
                <a:close/>
              </a:path>
            </a:pathLst>
          </a:custGeom>
          <a:blipFill>
            <a:blip r:embed="rId5"/>
            <a:stretch>
              <a:fillRect l="0" t="-1" r="0" b="-1"/>
            </a:stretch>
          </a:blipFill>
        </p:spPr>
      </p:sp>
      <p:sp>
        <p:nvSpPr>
          <p:cNvPr name="TextBox 5" id="5"/>
          <p:cNvSpPr txBox="true"/>
          <p:nvPr/>
        </p:nvSpPr>
        <p:spPr>
          <a:xfrm rot="0">
            <a:off x="1393649" y="389625"/>
            <a:ext cx="6812550" cy="1557900"/>
          </a:xfrm>
          <a:prstGeom prst="rect">
            <a:avLst/>
          </a:prstGeom>
        </p:spPr>
        <p:txBody>
          <a:bodyPr anchor="t" rtlCol="false" tIns="0" lIns="0" bIns="0" rIns="0">
            <a:spAutoFit/>
          </a:bodyPr>
          <a:lstStyle/>
          <a:p>
            <a:pPr algn="ctr">
              <a:lnSpc>
                <a:spcPts val="6959"/>
              </a:lnSpc>
            </a:pPr>
            <a:r>
              <a:rPr lang="en-US" sz="5800">
                <a:solidFill>
                  <a:srgbClr val="355989"/>
                </a:solidFill>
                <a:latin typeface="Poppins Bold"/>
              </a:rPr>
              <a:t>Resources </a:t>
            </a:r>
          </a:p>
        </p:txBody>
      </p:sp>
      <p:sp>
        <p:nvSpPr>
          <p:cNvPr name="TextBox 6" id="6"/>
          <p:cNvSpPr txBox="true"/>
          <p:nvPr/>
        </p:nvSpPr>
        <p:spPr>
          <a:xfrm rot="0">
            <a:off x="17036341" y="9398809"/>
            <a:ext cx="914550" cy="623400"/>
          </a:xfrm>
          <a:prstGeom prst="rect">
            <a:avLst/>
          </a:prstGeom>
        </p:spPr>
        <p:txBody>
          <a:bodyPr anchor="t" rtlCol="false" tIns="0" lIns="0" bIns="0" rIns="0">
            <a:spAutoFit/>
          </a:bodyPr>
          <a:lstStyle/>
          <a:p>
            <a:pPr algn="r">
              <a:lnSpc>
                <a:spcPts val="1920"/>
              </a:lnSpc>
            </a:pPr>
            <a:r>
              <a:rPr lang="en-US" sz="1600">
                <a:solidFill>
                  <a:srgbClr val="666666"/>
                </a:solidFill>
                <a:latin typeface="Poppins Medium"/>
              </a:rPr>
              <a:t>‹#›</a:t>
            </a:r>
          </a:p>
        </p:txBody>
      </p:sp>
      <p:sp>
        <p:nvSpPr>
          <p:cNvPr name="TextBox 7" id="7"/>
          <p:cNvSpPr txBox="true"/>
          <p:nvPr/>
        </p:nvSpPr>
        <p:spPr>
          <a:xfrm rot="0">
            <a:off x="1028700" y="1693544"/>
            <a:ext cx="9511115" cy="6983731"/>
          </a:xfrm>
          <a:prstGeom prst="rect">
            <a:avLst/>
          </a:prstGeom>
        </p:spPr>
        <p:txBody>
          <a:bodyPr anchor="t" rtlCol="false" tIns="0" lIns="0" bIns="0" rIns="0">
            <a:spAutoFit/>
          </a:bodyPr>
          <a:lstStyle/>
          <a:p>
            <a:pPr marL="712464" indent="-356232" lvl="1">
              <a:lnSpc>
                <a:spcPts val="4619"/>
              </a:lnSpc>
              <a:buFont typeface="Arial"/>
              <a:buChar char="•"/>
            </a:pPr>
            <a:r>
              <a:rPr lang="en-US" sz="3299">
                <a:solidFill>
                  <a:srgbClr val="355989"/>
                </a:solidFill>
                <a:latin typeface="Poppins Bold"/>
              </a:rPr>
              <a:t>MHA’s Where to Start book </a:t>
            </a:r>
            <a:r>
              <a:rPr lang="en-US" sz="3299">
                <a:solidFill>
                  <a:srgbClr val="355989"/>
                </a:solidFill>
                <a:latin typeface="Poppins"/>
              </a:rPr>
              <a:t>store.mhanational.org</a:t>
            </a:r>
          </a:p>
          <a:p>
            <a:pPr>
              <a:lnSpc>
                <a:spcPts val="4619"/>
              </a:lnSpc>
            </a:pPr>
          </a:p>
          <a:p>
            <a:pPr marL="712464" indent="-356232" lvl="1">
              <a:lnSpc>
                <a:spcPts val="4619"/>
              </a:lnSpc>
              <a:buFont typeface="Arial"/>
              <a:buChar char="•"/>
            </a:pPr>
            <a:r>
              <a:rPr lang="en-US" sz="3299">
                <a:solidFill>
                  <a:srgbClr val="355989"/>
                </a:solidFill>
                <a:latin typeface="Poppins Bold"/>
              </a:rPr>
              <a:t>MHA’s website  </a:t>
            </a:r>
          </a:p>
          <a:p>
            <a:pPr>
              <a:lnSpc>
                <a:spcPts val="4619"/>
              </a:lnSpc>
            </a:pPr>
            <a:r>
              <a:rPr lang="en-US" sz="3299">
                <a:solidFill>
                  <a:srgbClr val="355989"/>
                </a:solidFill>
                <a:latin typeface="Poppins Bold"/>
              </a:rPr>
              <a:t>        </a:t>
            </a:r>
            <a:r>
              <a:rPr lang="en-US" sz="3299">
                <a:solidFill>
                  <a:srgbClr val="355989"/>
                </a:solidFill>
                <a:latin typeface="Poppins"/>
              </a:rPr>
              <a:t>mhanational.org</a:t>
            </a:r>
          </a:p>
          <a:p>
            <a:pPr>
              <a:lnSpc>
                <a:spcPts val="4619"/>
              </a:lnSpc>
            </a:pPr>
          </a:p>
          <a:p>
            <a:pPr marL="712464" indent="-356232" lvl="1">
              <a:lnSpc>
                <a:spcPts val="4619"/>
              </a:lnSpc>
              <a:buFont typeface="Arial"/>
              <a:buChar char="•"/>
            </a:pPr>
            <a:r>
              <a:rPr lang="en-US" sz="3299">
                <a:solidFill>
                  <a:srgbClr val="355989"/>
                </a:solidFill>
                <a:latin typeface="Poppins Bold"/>
              </a:rPr>
              <a:t>MHA’s screening website </a:t>
            </a:r>
            <a:r>
              <a:rPr lang="en-US" sz="3299">
                <a:solidFill>
                  <a:srgbClr val="355989"/>
                </a:solidFill>
                <a:latin typeface="Poppins"/>
              </a:rPr>
              <a:t>mhascreening.org</a:t>
            </a:r>
          </a:p>
          <a:p>
            <a:pPr>
              <a:lnSpc>
                <a:spcPts val="4619"/>
              </a:lnSpc>
            </a:pPr>
          </a:p>
          <a:p>
            <a:pPr marL="712464" indent="-356232" lvl="1">
              <a:lnSpc>
                <a:spcPts val="4619"/>
              </a:lnSpc>
              <a:buFont typeface="Arial"/>
              <a:buChar char="•"/>
            </a:pPr>
            <a:r>
              <a:rPr lang="en-US" sz="3299">
                <a:solidFill>
                  <a:srgbClr val="355989"/>
                </a:solidFill>
                <a:latin typeface="Poppins Bold Italics"/>
              </a:rPr>
              <a:t>(ADD YOUR LOCAL RESOURCES HERE)</a:t>
            </a:r>
          </a:p>
          <a:p>
            <a:pPr>
              <a:lnSpc>
                <a:spcPts val="4619"/>
              </a:lnSpc>
            </a:pPr>
          </a:p>
          <a:p>
            <a:pPr>
              <a:lnSpc>
                <a:spcPts val="461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5369000" y="9378150"/>
            <a:ext cx="1976096" cy="683802"/>
          </a:xfrm>
          <a:custGeom>
            <a:avLst/>
            <a:gdLst/>
            <a:ahLst/>
            <a:cxnLst/>
            <a:rect r="r" b="b" t="t" l="l"/>
            <a:pathLst>
              <a:path h="683802" w="1976096">
                <a:moveTo>
                  <a:pt x="0" y="0"/>
                </a:moveTo>
                <a:lnTo>
                  <a:pt x="1976096" y="0"/>
                </a:lnTo>
                <a:lnTo>
                  <a:pt x="1976096" y="683802"/>
                </a:lnTo>
                <a:lnTo>
                  <a:pt x="0" y="683802"/>
                </a:lnTo>
                <a:lnTo>
                  <a:pt x="0" y="0"/>
                </a:lnTo>
                <a:close/>
              </a:path>
            </a:pathLst>
          </a:custGeom>
          <a:blipFill>
            <a:blip r:embed="rId4"/>
            <a:stretch>
              <a:fillRect l="0" t="-1" r="0" b="-1"/>
            </a:stretch>
          </a:blipFill>
        </p:spPr>
      </p:sp>
      <p:sp>
        <p:nvSpPr>
          <p:cNvPr name="TextBox 4" id="4"/>
          <p:cNvSpPr txBox="true"/>
          <p:nvPr/>
        </p:nvSpPr>
        <p:spPr>
          <a:xfrm rot="0">
            <a:off x="5607825" y="504825"/>
            <a:ext cx="7072350" cy="981075"/>
          </a:xfrm>
          <a:prstGeom prst="rect">
            <a:avLst/>
          </a:prstGeom>
        </p:spPr>
        <p:txBody>
          <a:bodyPr anchor="t" rtlCol="false" tIns="0" lIns="0" bIns="0" rIns="0">
            <a:spAutoFit/>
          </a:bodyPr>
          <a:lstStyle/>
          <a:p>
            <a:pPr algn="ctr">
              <a:lnSpc>
                <a:spcPts val="7200"/>
              </a:lnSpc>
            </a:pPr>
            <a:r>
              <a:rPr lang="en-US" sz="6000">
                <a:solidFill>
                  <a:srgbClr val="355989"/>
                </a:solidFill>
                <a:latin typeface="Poppins Bold"/>
              </a:rPr>
              <a:t>Contents</a:t>
            </a:r>
          </a:p>
        </p:txBody>
      </p:sp>
      <p:grpSp>
        <p:nvGrpSpPr>
          <p:cNvPr name="Group 5" id="5"/>
          <p:cNvGrpSpPr/>
          <p:nvPr/>
        </p:nvGrpSpPr>
        <p:grpSpPr>
          <a:xfrm rot="0">
            <a:off x="1028700" y="2046281"/>
            <a:ext cx="1967250" cy="806250"/>
            <a:chOff x="0" y="0"/>
            <a:chExt cx="2623000" cy="1075000"/>
          </a:xfrm>
        </p:grpSpPr>
        <p:sp>
          <p:nvSpPr>
            <p:cNvPr name="Freeform 6" id="6"/>
            <p:cNvSpPr/>
            <p:nvPr/>
          </p:nvSpPr>
          <p:spPr>
            <a:xfrm flipH="false" flipV="false" rot="0">
              <a:off x="12700" y="12700"/>
              <a:ext cx="2597531" cy="1049528"/>
            </a:xfrm>
            <a:custGeom>
              <a:avLst/>
              <a:gdLst/>
              <a:ahLst/>
              <a:cxnLst/>
              <a:rect r="r" b="b" t="t" l="l"/>
              <a:pathLst>
                <a:path h="1049528" w="2597531">
                  <a:moveTo>
                    <a:pt x="0" y="0"/>
                  </a:moveTo>
                  <a:lnTo>
                    <a:pt x="2065274" y="0"/>
                  </a:lnTo>
                  <a:lnTo>
                    <a:pt x="2597531" y="524764"/>
                  </a:lnTo>
                  <a:lnTo>
                    <a:pt x="2065274" y="1049528"/>
                  </a:lnTo>
                  <a:lnTo>
                    <a:pt x="0" y="1049528"/>
                  </a:lnTo>
                  <a:lnTo>
                    <a:pt x="532257" y="524764"/>
                  </a:lnTo>
                  <a:close/>
                </a:path>
              </a:pathLst>
            </a:custGeom>
            <a:solidFill>
              <a:srgbClr val="355989"/>
            </a:solidFill>
          </p:spPr>
        </p:sp>
        <p:sp>
          <p:nvSpPr>
            <p:cNvPr name="Freeform 7" id="7"/>
            <p:cNvSpPr/>
            <p:nvPr/>
          </p:nvSpPr>
          <p:spPr>
            <a:xfrm flipH="false" flipV="false" rot="0">
              <a:off x="-1143" y="0"/>
              <a:ext cx="2624074" cy="1075055"/>
            </a:xfrm>
            <a:custGeom>
              <a:avLst/>
              <a:gdLst/>
              <a:ahLst/>
              <a:cxnLst/>
              <a:rect r="r" b="b" t="t" l="l"/>
              <a:pathLst>
                <a:path h="1075055" w="2624074">
                  <a:moveTo>
                    <a:pt x="13843" y="0"/>
                  </a:moveTo>
                  <a:lnTo>
                    <a:pt x="2079117" y="0"/>
                  </a:lnTo>
                  <a:cubicBezTo>
                    <a:pt x="2082419" y="0"/>
                    <a:pt x="2085594" y="1270"/>
                    <a:pt x="2088007" y="3683"/>
                  </a:cubicBezTo>
                  <a:lnTo>
                    <a:pt x="2620264" y="528447"/>
                  </a:lnTo>
                  <a:cubicBezTo>
                    <a:pt x="2622677" y="530860"/>
                    <a:pt x="2624074" y="534035"/>
                    <a:pt x="2624074" y="537464"/>
                  </a:cubicBezTo>
                  <a:cubicBezTo>
                    <a:pt x="2624074" y="540893"/>
                    <a:pt x="2622677" y="544068"/>
                    <a:pt x="2620264" y="546481"/>
                  </a:cubicBezTo>
                  <a:lnTo>
                    <a:pt x="2088007" y="1071372"/>
                  </a:lnTo>
                  <a:cubicBezTo>
                    <a:pt x="2085594" y="1073658"/>
                    <a:pt x="2082419" y="1075055"/>
                    <a:pt x="2079117" y="1075055"/>
                  </a:cubicBezTo>
                  <a:lnTo>
                    <a:pt x="13843" y="1075055"/>
                  </a:lnTo>
                  <a:cubicBezTo>
                    <a:pt x="8636" y="1075055"/>
                    <a:pt x="4064" y="1071880"/>
                    <a:pt x="2032" y="1067181"/>
                  </a:cubicBezTo>
                  <a:cubicBezTo>
                    <a:pt x="0" y="1062482"/>
                    <a:pt x="1143" y="1056894"/>
                    <a:pt x="4826" y="1053338"/>
                  </a:cubicBezTo>
                  <a:lnTo>
                    <a:pt x="537210" y="528447"/>
                  </a:lnTo>
                  <a:lnTo>
                    <a:pt x="546100" y="537464"/>
                  </a:lnTo>
                  <a:lnTo>
                    <a:pt x="537210" y="546481"/>
                  </a:lnTo>
                  <a:lnTo>
                    <a:pt x="4953" y="21717"/>
                  </a:lnTo>
                  <a:cubicBezTo>
                    <a:pt x="1270" y="18161"/>
                    <a:pt x="127" y="12700"/>
                    <a:pt x="2032" y="7874"/>
                  </a:cubicBezTo>
                  <a:cubicBezTo>
                    <a:pt x="3937" y="3048"/>
                    <a:pt x="8636" y="0"/>
                    <a:pt x="13843" y="0"/>
                  </a:cubicBezTo>
                  <a:moveTo>
                    <a:pt x="13843" y="25400"/>
                  </a:moveTo>
                  <a:lnTo>
                    <a:pt x="13843" y="12700"/>
                  </a:lnTo>
                  <a:lnTo>
                    <a:pt x="22733" y="3683"/>
                  </a:lnTo>
                  <a:lnTo>
                    <a:pt x="555117" y="528447"/>
                  </a:lnTo>
                  <a:cubicBezTo>
                    <a:pt x="557530" y="530860"/>
                    <a:pt x="558927" y="534035"/>
                    <a:pt x="558927" y="537464"/>
                  </a:cubicBezTo>
                  <a:cubicBezTo>
                    <a:pt x="558927" y="540893"/>
                    <a:pt x="557530" y="544068"/>
                    <a:pt x="555117" y="546481"/>
                  </a:cubicBezTo>
                  <a:lnTo>
                    <a:pt x="22733" y="1071372"/>
                  </a:lnTo>
                  <a:lnTo>
                    <a:pt x="13843" y="1062355"/>
                  </a:lnTo>
                  <a:lnTo>
                    <a:pt x="13843" y="1049655"/>
                  </a:lnTo>
                  <a:lnTo>
                    <a:pt x="2079117" y="1049655"/>
                  </a:lnTo>
                  <a:lnTo>
                    <a:pt x="2079117" y="1062355"/>
                  </a:lnTo>
                  <a:lnTo>
                    <a:pt x="2070227" y="1053338"/>
                  </a:lnTo>
                  <a:lnTo>
                    <a:pt x="2602484" y="528574"/>
                  </a:lnTo>
                  <a:lnTo>
                    <a:pt x="2611374" y="537591"/>
                  </a:lnTo>
                  <a:lnTo>
                    <a:pt x="2602484" y="546608"/>
                  </a:lnTo>
                  <a:lnTo>
                    <a:pt x="2070227" y="21717"/>
                  </a:lnTo>
                  <a:lnTo>
                    <a:pt x="2079117" y="12700"/>
                  </a:lnTo>
                  <a:lnTo>
                    <a:pt x="2079117" y="25400"/>
                  </a:lnTo>
                  <a:lnTo>
                    <a:pt x="13843" y="25400"/>
                  </a:lnTo>
                  <a:close/>
                </a:path>
              </a:pathLst>
            </a:custGeom>
            <a:solidFill>
              <a:srgbClr val="355989"/>
            </a:solidFill>
          </p:spPr>
        </p:sp>
      </p:grpSp>
      <p:sp>
        <p:nvSpPr>
          <p:cNvPr name="TextBox 8" id="8"/>
          <p:cNvSpPr txBox="true"/>
          <p:nvPr/>
        </p:nvSpPr>
        <p:spPr>
          <a:xfrm rot="0">
            <a:off x="3523825" y="2139844"/>
            <a:ext cx="6917323" cy="581025"/>
          </a:xfrm>
          <a:prstGeom prst="rect">
            <a:avLst/>
          </a:prstGeom>
        </p:spPr>
        <p:txBody>
          <a:bodyPr anchor="t" rtlCol="false" tIns="0" lIns="0" bIns="0" rIns="0">
            <a:spAutoFit/>
          </a:bodyPr>
          <a:lstStyle/>
          <a:p>
            <a:pPr algn="l">
              <a:lnSpc>
                <a:spcPts val="4320"/>
              </a:lnSpc>
            </a:pPr>
            <a:r>
              <a:rPr lang="en-US" sz="3600">
                <a:solidFill>
                  <a:srgbClr val="1C4587"/>
                </a:solidFill>
                <a:latin typeface="Poppins"/>
              </a:rPr>
              <a:t>Key Terms in Mental Health</a:t>
            </a:r>
          </a:p>
        </p:txBody>
      </p:sp>
      <p:grpSp>
        <p:nvGrpSpPr>
          <p:cNvPr name="Group 9" id="9"/>
          <p:cNvGrpSpPr/>
          <p:nvPr/>
        </p:nvGrpSpPr>
        <p:grpSpPr>
          <a:xfrm rot="0">
            <a:off x="1028700" y="3644376"/>
            <a:ext cx="1967250" cy="806250"/>
            <a:chOff x="0" y="0"/>
            <a:chExt cx="2623000" cy="1075000"/>
          </a:xfrm>
        </p:grpSpPr>
        <p:sp>
          <p:nvSpPr>
            <p:cNvPr name="Freeform 10" id="10"/>
            <p:cNvSpPr/>
            <p:nvPr/>
          </p:nvSpPr>
          <p:spPr>
            <a:xfrm flipH="false" flipV="false" rot="0">
              <a:off x="12700" y="12700"/>
              <a:ext cx="2597531" cy="1049528"/>
            </a:xfrm>
            <a:custGeom>
              <a:avLst/>
              <a:gdLst/>
              <a:ahLst/>
              <a:cxnLst/>
              <a:rect r="r" b="b" t="t" l="l"/>
              <a:pathLst>
                <a:path h="1049528" w="2597531">
                  <a:moveTo>
                    <a:pt x="0" y="0"/>
                  </a:moveTo>
                  <a:lnTo>
                    <a:pt x="2065274" y="0"/>
                  </a:lnTo>
                  <a:lnTo>
                    <a:pt x="2597531" y="524764"/>
                  </a:lnTo>
                  <a:lnTo>
                    <a:pt x="2065274" y="1049528"/>
                  </a:lnTo>
                  <a:lnTo>
                    <a:pt x="0" y="1049528"/>
                  </a:lnTo>
                  <a:lnTo>
                    <a:pt x="532257" y="524764"/>
                  </a:lnTo>
                  <a:close/>
                </a:path>
              </a:pathLst>
            </a:custGeom>
            <a:solidFill>
              <a:srgbClr val="FF9E35"/>
            </a:solidFill>
          </p:spPr>
        </p:sp>
        <p:sp>
          <p:nvSpPr>
            <p:cNvPr name="Freeform 11" id="11"/>
            <p:cNvSpPr/>
            <p:nvPr/>
          </p:nvSpPr>
          <p:spPr>
            <a:xfrm flipH="false" flipV="false" rot="0">
              <a:off x="-1143" y="0"/>
              <a:ext cx="2624074" cy="1075055"/>
            </a:xfrm>
            <a:custGeom>
              <a:avLst/>
              <a:gdLst/>
              <a:ahLst/>
              <a:cxnLst/>
              <a:rect r="r" b="b" t="t" l="l"/>
              <a:pathLst>
                <a:path h="1075055" w="2624074">
                  <a:moveTo>
                    <a:pt x="13843" y="0"/>
                  </a:moveTo>
                  <a:lnTo>
                    <a:pt x="2079117" y="0"/>
                  </a:lnTo>
                  <a:cubicBezTo>
                    <a:pt x="2082419" y="0"/>
                    <a:pt x="2085594" y="1270"/>
                    <a:pt x="2088007" y="3683"/>
                  </a:cubicBezTo>
                  <a:lnTo>
                    <a:pt x="2620264" y="528447"/>
                  </a:lnTo>
                  <a:cubicBezTo>
                    <a:pt x="2622677" y="530860"/>
                    <a:pt x="2624074" y="534035"/>
                    <a:pt x="2624074" y="537464"/>
                  </a:cubicBezTo>
                  <a:cubicBezTo>
                    <a:pt x="2624074" y="540893"/>
                    <a:pt x="2622677" y="544068"/>
                    <a:pt x="2620264" y="546481"/>
                  </a:cubicBezTo>
                  <a:lnTo>
                    <a:pt x="2088007" y="1071372"/>
                  </a:lnTo>
                  <a:cubicBezTo>
                    <a:pt x="2085594" y="1073658"/>
                    <a:pt x="2082419" y="1075055"/>
                    <a:pt x="2079117" y="1075055"/>
                  </a:cubicBezTo>
                  <a:lnTo>
                    <a:pt x="13843" y="1075055"/>
                  </a:lnTo>
                  <a:cubicBezTo>
                    <a:pt x="8636" y="1075055"/>
                    <a:pt x="4064" y="1071880"/>
                    <a:pt x="2032" y="1067181"/>
                  </a:cubicBezTo>
                  <a:cubicBezTo>
                    <a:pt x="0" y="1062482"/>
                    <a:pt x="1143" y="1056894"/>
                    <a:pt x="4826" y="1053338"/>
                  </a:cubicBezTo>
                  <a:lnTo>
                    <a:pt x="537210" y="528447"/>
                  </a:lnTo>
                  <a:lnTo>
                    <a:pt x="546100" y="537464"/>
                  </a:lnTo>
                  <a:lnTo>
                    <a:pt x="537210" y="546481"/>
                  </a:lnTo>
                  <a:lnTo>
                    <a:pt x="4953" y="21717"/>
                  </a:lnTo>
                  <a:cubicBezTo>
                    <a:pt x="1270" y="18161"/>
                    <a:pt x="127" y="12700"/>
                    <a:pt x="2032" y="7874"/>
                  </a:cubicBezTo>
                  <a:cubicBezTo>
                    <a:pt x="3937" y="3048"/>
                    <a:pt x="8636" y="0"/>
                    <a:pt x="13843" y="0"/>
                  </a:cubicBezTo>
                  <a:moveTo>
                    <a:pt x="13843" y="25400"/>
                  </a:moveTo>
                  <a:lnTo>
                    <a:pt x="13843" y="12700"/>
                  </a:lnTo>
                  <a:lnTo>
                    <a:pt x="22733" y="3683"/>
                  </a:lnTo>
                  <a:lnTo>
                    <a:pt x="555117" y="528447"/>
                  </a:lnTo>
                  <a:cubicBezTo>
                    <a:pt x="557530" y="530860"/>
                    <a:pt x="558927" y="534035"/>
                    <a:pt x="558927" y="537464"/>
                  </a:cubicBezTo>
                  <a:cubicBezTo>
                    <a:pt x="558927" y="540893"/>
                    <a:pt x="557530" y="544068"/>
                    <a:pt x="555117" y="546481"/>
                  </a:cubicBezTo>
                  <a:lnTo>
                    <a:pt x="22733" y="1071372"/>
                  </a:lnTo>
                  <a:lnTo>
                    <a:pt x="13843" y="1062355"/>
                  </a:lnTo>
                  <a:lnTo>
                    <a:pt x="13843" y="1049655"/>
                  </a:lnTo>
                  <a:lnTo>
                    <a:pt x="2079117" y="1049655"/>
                  </a:lnTo>
                  <a:lnTo>
                    <a:pt x="2079117" y="1062355"/>
                  </a:lnTo>
                  <a:lnTo>
                    <a:pt x="2070227" y="1053338"/>
                  </a:lnTo>
                  <a:lnTo>
                    <a:pt x="2602484" y="528574"/>
                  </a:lnTo>
                  <a:lnTo>
                    <a:pt x="2611374" y="537591"/>
                  </a:lnTo>
                  <a:lnTo>
                    <a:pt x="2602484" y="546608"/>
                  </a:lnTo>
                  <a:lnTo>
                    <a:pt x="2070227" y="21717"/>
                  </a:lnTo>
                  <a:lnTo>
                    <a:pt x="2079117" y="12700"/>
                  </a:lnTo>
                  <a:lnTo>
                    <a:pt x="2079117" y="25400"/>
                  </a:lnTo>
                  <a:lnTo>
                    <a:pt x="13843" y="25400"/>
                  </a:lnTo>
                  <a:close/>
                </a:path>
              </a:pathLst>
            </a:custGeom>
            <a:solidFill>
              <a:srgbClr val="FF9E35"/>
            </a:solidFill>
          </p:spPr>
        </p:sp>
      </p:grpSp>
      <p:grpSp>
        <p:nvGrpSpPr>
          <p:cNvPr name="Group 12" id="12"/>
          <p:cNvGrpSpPr/>
          <p:nvPr/>
        </p:nvGrpSpPr>
        <p:grpSpPr>
          <a:xfrm rot="0">
            <a:off x="1028700" y="5197703"/>
            <a:ext cx="1967250" cy="806250"/>
            <a:chOff x="0" y="0"/>
            <a:chExt cx="2623000" cy="1075000"/>
          </a:xfrm>
        </p:grpSpPr>
        <p:sp>
          <p:nvSpPr>
            <p:cNvPr name="Freeform 13" id="13"/>
            <p:cNvSpPr/>
            <p:nvPr/>
          </p:nvSpPr>
          <p:spPr>
            <a:xfrm flipH="false" flipV="false" rot="0">
              <a:off x="12700" y="12700"/>
              <a:ext cx="2597531" cy="1049528"/>
            </a:xfrm>
            <a:custGeom>
              <a:avLst/>
              <a:gdLst/>
              <a:ahLst/>
              <a:cxnLst/>
              <a:rect r="r" b="b" t="t" l="l"/>
              <a:pathLst>
                <a:path h="1049528" w="2597531">
                  <a:moveTo>
                    <a:pt x="0" y="0"/>
                  </a:moveTo>
                  <a:lnTo>
                    <a:pt x="2065274" y="0"/>
                  </a:lnTo>
                  <a:lnTo>
                    <a:pt x="2597531" y="524764"/>
                  </a:lnTo>
                  <a:lnTo>
                    <a:pt x="2065274" y="1049528"/>
                  </a:lnTo>
                  <a:lnTo>
                    <a:pt x="0" y="1049528"/>
                  </a:lnTo>
                  <a:lnTo>
                    <a:pt x="532257" y="524764"/>
                  </a:lnTo>
                  <a:close/>
                </a:path>
              </a:pathLst>
            </a:custGeom>
            <a:solidFill>
              <a:srgbClr val="6A83A6"/>
            </a:solidFill>
          </p:spPr>
        </p:sp>
        <p:sp>
          <p:nvSpPr>
            <p:cNvPr name="Freeform 14" id="14"/>
            <p:cNvSpPr/>
            <p:nvPr/>
          </p:nvSpPr>
          <p:spPr>
            <a:xfrm flipH="false" flipV="false" rot="0">
              <a:off x="-1143" y="0"/>
              <a:ext cx="2624074" cy="1075055"/>
            </a:xfrm>
            <a:custGeom>
              <a:avLst/>
              <a:gdLst/>
              <a:ahLst/>
              <a:cxnLst/>
              <a:rect r="r" b="b" t="t" l="l"/>
              <a:pathLst>
                <a:path h="1075055" w="2624074">
                  <a:moveTo>
                    <a:pt x="13843" y="0"/>
                  </a:moveTo>
                  <a:lnTo>
                    <a:pt x="2079117" y="0"/>
                  </a:lnTo>
                  <a:cubicBezTo>
                    <a:pt x="2082419" y="0"/>
                    <a:pt x="2085594" y="1270"/>
                    <a:pt x="2088007" y="3683"/>
                  </a:cubicBezTo>
                  <a:lnTo>
                    <a:pt x="2620264" y="528447"/>
                  </a:lnTo>
                  <a:cubicBezTo>
                    <a:pt x="2622677" y="530860"/>
                    <a:pt x="2624074" y="534035"/>
                    <a:pt x="2624074" y="537464"/>
                  </a:cubicBezTo>
                  <a:cubicBezTo>
                    <a:pt x="2624074" y="540893"/>
                    <a:pt x="2622677" y="544068"/>
                    <a:pt x="2620264" y="546481"/>
                  </a:cubicBezTo>
                  <a:lnTo>
                    <a:pt x="2088007" y="1071372"/>
                  </a:lnTo>
                  <a:cubicBezTo>
                    <a:pt x="2085594" y="1073658"/>
                    <a:pt x="2082419" y="1075055"/>
                    <a:pt x="2079117" y="1075055"/>
                  </a:cubicBezTo>
                  <a:lnTo>
                    <a:pt x="13843" y="1075055"/>
                  </a:lnTo>
                  <a:cubicBezTo>
                    <a:pt x="8636" y="1075055"/>
                    <a:pt x="4064" y="1071880"/>
                    <a:pt x="2032" y="1067181"/>
                  </a:cubicBezTo>
                  <a:cubicBezTo>
                    <a:pt x="0" y="1062482"/>
                    <a:pt x="1143" y="1056894"/>
                    <a:pt x="4826" y="1053338"/>
                  </a:cubicBezTo>
                  <a:lnTo>
                    <a:pt x="537210" y="528447"/>
                  </a:lnTo>
                  <a:lnTo>
                    <a:pt x="546100" y="537464"/>
                  </a:lnTo>
                  <a:lnTo>
                    <a:pt x="537210" y="546481"/>
                  </a:lnTo>
                  <a:lnTo>
                    <a:pt x="4953" y="21717"/>
                  </a:lnTo>
                  <a:cubicBezTo>
                    <a:pt x="1270" y="18161"/>
                    <a:pt x="127" y="12700"/>
                    <a:pt x="2032" y="7874"/>
                  </a:cubicBezTo>
                  <a:cubicBezTo>
                    <a:pt x="3937" y="3048"/>
                    <a:pt x="8636" y="0"/>
                    <a:pt x="13843" y="0"/>
                  </a:cubicBezTo>
                  <a:moveTo>
                    <a:pt x="13843" y="25400"/>
                  </a:moveTo>
                  <a:lnTo>
                    <a:pt x="13843" y="12700"/>
                  </a:lnTo>
                  <a:lnTo>
                    <a:pt x="22733" y="3683"/>
                  </a:lnTo>
                  <a:lnTo>
                    <a:pt x="555117" y="528447"/>
                  </a:lnTo>
                  <a:cubicBezTo>
                    <a:pt x="557530" y="530860"/>
                    <a:pt x="558927" y="534035"/>
                    <a:pt x="558927" y="537464"/>
                  </a:cubicBezTo>
                  <a:cubicBezTo>
                    <a:pt x="558927" y="540893"/>
                    <a:pt x="557530" y="544068"/>
                    <a:pt x="555117" y="546481"/>
                  </a:cubicBezTo>
                  <a:lnTo>
                    <a:pt x="22733" y="1071372"/>
                  </a:lnTo>
                  <a:lnTo>
                    <a:pt x="13843" y="1062355"/>
                  </a:lnTo>
                  <a:lnTo>
                    <a:pt x="13843" y="1049655"/>
                  </a:lnTo>
                  <a:lnTo>
                    <a:pt x="2079117" y="1049655"/>
                  </a:lnTo>
                  <a:lnTo>
                    <a:pt x="2079117" y="1062355"/>
                  </a:lnTo>
                  <a:lnTo>
                    <a:pt x="2070227" y="1053338"/>
                  </a:lnTo>
                  <a:lnTo>
                    <a:pt x="2602484" y="528574"/>
                  </a:lnTo>
                  <a:lnTo>
                    <a:pt x="2611374" y="537591"/>
                  </a:lnTo>
                  <a:lnTo>
                    <a:pt x="2602484" y="546608"/>
                  </a:lnTo>
                  <a:lnTo>
                    <a:pt x="2070227" y="21717"/>
                  </a:lnTo>
                  <a:lnTo>
                    <a:pt x="2079117" y="12700"/>
                  </a:lnTo>
                  <a:lnTo>
                    <a:pt x="2079117" y="25400"/>
                  </a:lnTo>
                  <a:lnTo>
                    <a:pt x="13843" y="25400"/>
                  </a:lnTo>
                  <a:close/>
                </a:path>
              </a:pathLst>
            </a:custGeom>
            <a:solidFill>
              <a:srgbClr val="6A83A6"/>
            </a:solidFill>
          </p:spPr>
        </p:sp>
      </p:grpSp>
      <p:grpSp>
        <p:nvGrpSpPr>
          <p:cNvPr name="Group 15" id="15"/>
          <p:cNvGrpSpPr/>
          <p:nvPr/>
        </p:nvGrpSpPr>
        <p:grpSpPr>
          <a:xfrm rot="0">
            <a:off x="1028700" y="6746903"/>
            <a:ext cx="1967250" cy="806250"/>
            <a:chOff x="0" y="0"/>
            <a:chExt cx="2623000" cy="1075000"/>
          </a:xfrm>
        </p:grpSpPr>
        <p:sp>
          <p:nvSpPr>
            <p:cNvPr name="Freeform 16" id="16"/>
            <p:cNvSpPr/>
            <p:nvPr/>
          </p:nvSpPr>
          <p:spPr>
            <a:xfrm flipH="false" flipV="false" rot="0">
              <a:off x="12700" y="12700"/>
              <a:ext cx="2597531" cy="1049528"/>
            </a:xfrm>
            <a:custGeom>
              <a:avLst/>
              <a:gdLst/>
              <a:ahLst/>
              <a:cxnLst/>
              <a:rect r="r" b="b" t="t" l="l"/>
              <a:pathLst>
                <a:path h="1049528" w="2597531">
                  <a:moveTo>
                    <a:pt x="0" y="0"/>
                  </a:moveTo>
                  <a:lnTo>
                    <a:pt x="2065274" y="0"/>
                  </a:lnTo>
                  <a:lnTo>
                    <a:pt x="2597531" y="524764"/>
                  </a:lnTo>
                  <a:lnTo>
                    <a:pt x="2065274" y="1049528"/>
                  </a:lnTo>
                  <a:lnTo>
                    <a:pt x="0" y="1049528"/>
                  </a:lnTo>
                  <a:lnTo>
                    <a:pt x="532257" y="524764"/>
                  </a:lnTo>
                  <a:close/>
                </a:path>
              </a:pathLst>
            </a:custGeom>
            <a:solidFill>
              <a:srgbClr val="7EB420"/>
            </a:solidFill>
          </p:spPr>
        </p:sp>
        <p:sp>
          <p:nvSpPr>
            <p:cNvPr name="Freeform 17" id="17"/>
            <p:cNvSpPr/>
            <p:nvPr/>
          </p:nvSpPr>
          <p:spPr>
            <a:xfrm flipH="false" flipV="false" rot="0">
              <a:off x="-1143" y="0"/>
              <a:ext cx="2624074" cy="1075055"/>
            </a:xfrm>
            <a:custGeom>
              <a:avLst/>
              <a:gdLst/>
              <a:ahLst/>
              <a:cxnLst/>
              <a:rect r="r" b="b" t="t" l="l"/>
              <a:pathLst>
                <a:path h="1075055" w="2624074">
                  <a:moveTo>
                    <a:pt x="13843" y="0"/>
                  </a:moveTo>
                  <a:lnTo>
                    <a:pt x="2079117" y="0"/>
                  </a:lnTo>
                  <a:cubicBezTo>
                    <a:pt x="2082419" y="0"/>
                    <a:pt x="2085594" y="1270"/>
                    <a:pt x="2088007" y="3683"/>
                  </a:cubicBezTo>
                  <a:lnTo>
                    <a:pt x="2620264" y="528447"/>
                  </a:lnTo>
                  <a:cubicBezTo>
                    <a:pt x="2622677" y="530860"/>
                    <a:pt x="2624074" y="534035"/>
                    <a:pt x="2624074" y="537464"/>
                  </a:cubicBezTo>
                  <a:cubicBezTo>
                    <a:pt x="2624074" y="540893"/>
                    <a:pt x="2622677" y="544068"/>
                    <a:pt x="2620264" y="546481"/>
                  </a:cubicBezTo>
                  <a:lnTo>
                    <a:pt x="2088007" y="1071372"/>
                  </a:lnTo>
                  <a:cubicBezTo>
                    <a:pt x="2085594" y="1073658"/>
                    <a:pt x="2082419" y="1075055"/>
                    <a:pt x="2079117" y="1075055"/>
                  </a:cubicBezTo>
                  <a:lnTo>
                    <a:pt x="13843" y="1075055"/>
                  </a:lnTo>
                  <a:cubicBezTo>
                    <a:pt x="8636" y="1075055"/>
                    <a:pt x="4064" y="1071880"/>
                    <a:pt x="2032" y="1067181"/>
                  </a:cubicBezTo>
                  <a:cubicBezTo>
                    <a:pt x="0" y="1062482"/>
                    <a:pt x="1143" y="1056894"/>
                    <a:pt x="4826" y="1053338"/>
                  </a:cubicBezTo>
                  <a:lnTo>
                    <a:pt x="537210" y="528447"/>
                  </a:lnTo>
                  <a:lnTo>
                    <a:pt x="546100" y="537464"/>
                  </a:lnTo>
                  <a:lnTo>
                    <a:pt x="537210" y="546481"/>
                  </a:lnTo>
                  <a:lnTo>
                    <a:pt x="4953" y="21717"/>
                  </a:lnTo>
                  <a:cubicBezTo>
                    <a:pt x="1270" y="18161"/>
                    <a:pt x="127" y="12700"/>
                    <a:pt x="2032" y="7874"/>
                  </a:cubicBezTo>
                  <a:cubicBezTo>
                    <a:pt x="3937" y="3048"/>
                    <a:pt x="8636" y="0"/>
                    <a:pt x="13843" y="0"/>
                  </a:cubicBezTo>
                  <a:moveTo>
                    <a:pt x="13843" y="25400"/>
                  </a:moveTo>
                  <a:lnTo>
                    <a:pt x="13843" y="12700"/>
                  </a:lnTo>
                  <a:lnTo>
                    <a:pt x="22733" y="3683"/>
                  </a:lnTo>
                  <a:lnTo>
                    <a:pt x="555117" y="528447"/>
                  </a:lnTo>
                  <a:cubicBezTo>
                    <a:pt x="557530" y="530860"/>
                    <a:pt x="558927" y="534035"/>
                    <a:pt x="558927" y="537464"/>
                  </a:cubicBezTo>
                  <a:cubicBezTo>
                    <a:pt x="558927" y="540893"/>
                    <a:pt x="557530" y="544068"/>
                    <a:pt x="555117" y="546481"/>
                  </a:cubicBezTo>
                  <a:lnTo>
                    <a:pt x="22733" y="1071372"/>
                  </a:lnTo>
                  <a:lnTo>
                    <a:pt x="13843" y="1062355"/>
                  </a:lnTo>
                  <a:lnTo>
                    <a:pt x="13843" y="1049655"/>
                  </a:lnTo>
                  <a:lnTo>
                    <a:pt x="2079117" y="1049655"/>
                  </a:lnTo>
                  <a:lnTo>
                    <a:pt x="2079117" y="1062355"/>
                  </a:lnTo>
                  <a:lnTo>
                    <a:pt x="2070227" y="1053338"/>
                  </a:lnTo>
                  <a:lnTo>
                    <a:pt x="2602484" y="528574"/>
                  </a:lnTo>
                  <a:lnTo>
                    <a:pt x="2611374" y="537591"/>
                  </a:lnTo>
                  <a:lnTo>
                    <a:pt x="2602484" y="546608"/>
                  </a:lnTo>
                  <a:lnTo>
                    <a:pt x="2070227" y="21717"/>
                  </a:lnTo>
                  <a:lnTo>
                    <a:pt x="2079117" y="12700"/>
                  </a:lnTo>
                  <a:lnTo>
                    <a:pt x="2079117" y="25400"/>
                  </a:lnTo>
                  <a:lnTo>
                    <a:pt x="13843" y="25400"/>
                  </a:lnTo>
                  <a:close/>
                </a:path>
              </a:pathLst>
            </a:custGeom>
            <a:solidFill>
              <a:srgbClr val="7EB420"/>
            </a:solidFill>
          </p:spPr>
        </p:sp>
      </p:grpSp>
      <p:sp>
        <p:nvSpPr>
          <p:cNvPr name="TextBox 18" id="18"/>
          <p:cNvSpPr txBox="true"/>
          <p:nvPr/>
        </p:nvSpPr>
        <p:spPr>
          <a:xfrm rot="0">
            <a:off x="3523825" y="3737938"/>
            <a:ext cx="7428750" cy="581025"/>
          </a:xfrm>
          <a:prstGeom prst="rect">
            <a:avLst/>
          </a:prstGeom>
        </p:spPr>
        <p:txBody>
          <a:bodyPr anchor="t" rtlCol="false" tIns="0" lIns="0" bIns="0" rIns="0">
            <a:spAutoFit/>
          </a:bodyPr>
          <a:lstStyle/>
          <a:p>
            <a:pPr algn="l">
              <a:lnSpc>
                <a:spcPts val="4320"/>
              </a:lnSpc>
            </a:pPr>
            <a:r>
              <a:rPr lang="en-US" sz="3600">
                <a:solidFill>
                  <a:srgbClr val="1C4587"/>
                </a:solidFill>
                <a:latin typeface="Poppins"/>
              </a:rPr>
              <a:t>What is Mental Health? </a:t>
            </a:r>
          </a:p>
        </p:txBody>
      </p:sp>
      <p:sp>
        <p:nvSpPr>
          <p:cNvPr name="TextBox 19" id="19"/>
          <p:cNvSpPr txBox="true"/>
          <p:nvPr/>
        </p:nvSpPr>
        <p:spPr>
          <a:xfrm rot="0">
            <a:off x="3523825" y="5368725"/>
            <a:ext cx="10453091" cy="581025"/>
          </a:xfrm>
          <a:prstGeom prst="rect">
            <a:avLst/>
          </a:prstGeom>
        </p:spPr>
        <p:txBody>
          <a:bodyPr anchor="t" rtlCol="false" tIns="0" lIns="0" bIns="0" rIns="0">
            <a:spAutoFit/>
          </a:bodyPr>
          <a:lstStyle/>
          <a:p>
            <a:pPr algn="l">
              <a:lnSpc>
                <a:spcPts val="4320"/>
              </a:lnSpc>
            </a:pPr>
            <a:r>
              <a:rPr lang="en-US" sz="3600">
                <a:solidFill>
                  <a:srgbClr val="1C4587"/>
                </a:solidFill>
                <a:latin typeface="Poppins"/>
              </a:rPr>
              <a:t>How Common are Mental Health Conditions?</a:t>
            </a:r>
          </a:p>
        </p:txBody>
      </p:sp>
      <p:sp>
        <p:nvSpPr>
          <p:cNvPr name="TextBox 20" id="20"/>
          <p:cNvSpPr txBox="true"/>
          <p:nvPr/>
        </p:nvSpPr>
        <p:spPr>
          <a:xfrm rot="0">
            <a:off x="3523825" y="8414350"/>
            <a:ext cx="9439407" cy="1123950"/>
          </a:xfrm>
          <a:prstGeom prst="rect">
            <a:avLst/>
          </a:prstGeom>
        </p:spPr>
        <p:txBody>
          <a:bodyPr anchor="t" rtlCol="false" tIns="0" lIns="0" bIns="0" rIns="0">
            <a:spAutoFit/>
          </a:bodyPr>
          <a:lstStyle/>
          <a:p>
            <a:pPr algn="l">
              <a:lnSpc>
                <a:spcPts val="4320"/>
              </a:lnSpc>
            </a:pPr>
            <a:r>
              <a:rPr lang="en-US" sz="3600">
                <a:solidFill>
                  <a:srgbClr val="1C4587"/>
                </a:solidFill>
                <a:latin typeface="Poppins"/>
              </a:rPr>
              <a:t>Where to Seek Help &amp; Available Resources</a:t>
            </a:r>
          </a:p>
        </p:txBody>
      </p:sp>
      <p:sp>
        <p:nvSpPr>
          <p:cNvPr name="TextBox 21" id="21"/>
          <p:cNvSpPr txBox="true"/>
          <p:nvPr/>
        </p:nvSpPr>
        <p:spPr>
          <a:xfrm rot="0">
            <a:off x="3523825" y="6890350"/>
            <a:ext cx="5324550" cy="581025"/>
          </a:xfrm>
          <a:prstGeom prst="rect">
            <a:avLst/>
          </a:prstGeom>
        </p:spPr>
        <p:txBody>
          <a:bodyPr anchor="t" rtlCol="false" tIns="0" lIns="0" bIns="0" rIns="0">
            <a:spAutoFit/>
          </a:bodyPr>
          <a:lstStyle/>
          <a:p>
            <a:pPr algn="l">
              <a:lnSpc>
                <a:spcPts val="4320"/>
              </a:lnSpc>
            </a:pPr>
            <a:r>
              <a:rPr lang="en-US" sz="3600">
                <a:solidFill>
                  <a:srgbClr val="1C4587"/>
                </a:solidFill>
                <a:latin typeface="Poppins"/>
              </a:rPr>
              <a:t>Risk Factors</a:t>
            </a:r>
          </a:p>
        </p:txBody>
      </p:sp>
      <p:grpSp>
        <p:nvGrpSpPr>
          <p:cNvPr name="Group 22" id="22"/>
          <p:cNvGrpSpPr/>
          <p:nvPr/>
        </p:nvGrpSpPr>
        <p:grpSpPr>
          <a:xfrm rot="0">
            <a:off x="1028700" y="8296103"/>
            <a:ext cx="1967250" cy="806250"/>
            <a:chOff x="0" y="0"/>
            <a:chExt cx="2623000" cy="1075000"/>
          </a:xfrm>
        </p:grpSpPr>
        <p:sp>
          <p:nvSpPr>
            <p:cNvPr name="Freeform 23" id="23"/>
            <p:cNvSpPr/>
            <p:nvPr/>
          </p:nvSpPr>
          <p:spPr>
            <a:xfrm flipH="false" flipV="false" rot="0">
              <a:off x="12700" y="12700"/>
              <a:ext cx="2597531" cy="1049528"/>
            </a:xfrm>
            <a:custGeom>
              <a:avLst/>
              <a:gdLst/>
              <a:ahLst/>
              <a:cxnLst/>
              <a:rect r="r" b="b" t="t" l="l"/>
              <a:pathLst>
                <a:path h="1049528" w="2597531">
                  <a:moveTo>
                    <a:pt x="0" y="0"/>
                  </a:moveTo>
                  <a:lnTo>
                    <a:pt x="2065274" y="0"/>
                  </a:lnTo>
                  <a:lnTo>
                    <a:pt x="2597531" y="524764"/>
                  </a:lnTo>
                  <a:lnTo>
                    <a:pt x="2065274" y="1049528"/>
                  </a:lnTo>
                  <a:lnTo>
                    <a:pt x="0" y="1049528"/>
                  </a:lnTo>
                  <a:lnTo>
                    <a:pt x="532257" y="524764"/>
                  </a:lnTo>
                  <a:close/>
                </a:path>
              </a:pathLst>
            </a:custGeom>
            <a:solidFill>
              <a:srgbClr val="355989"/>
            </a:solidFill>
          </p:spPr>
        </p:sp>
        <p:sp>
          <p:nvSpPr>
            <p:cNvPr name="Freeform 24" id="24"/>
            <p:cNvSpPr/>
            <p:nvPr/>
          </p:nvSpPr>
          <p:spPr>
            <a:xfrm flipH="false" flipV="false" rot="0">
              <a:off x="-1143" y="0"/>
              <a:ext cx="2624074" cy="1075055"/>
            </a:xfrm>
            <a:custGeom>
              <a:avLst/>
              <a:gdLst/>
              <a:ahLst/>
              <a:cxnLst/>
              <a:rect r="r" b="b" t="t" l="l"/>
              <a:pathLst>
                <a:path h="1075055" w="2624074">
                  <a:moveTo>
                    <a:pt x="13843" y="0"/>
                  </a:moveTo>
                  <a:lnTo>
                    <a:pt x="2079117" y="0"/>
                  </a:lnTo>
                  <a:cubicBezTo>
                    <a:pt x="2082419" y="0"/>
                    <a:pt x="2085594" y="1270"/>
                    <a:pt x="2088007" y="3683"/>
                  </a:cubicBezTo>
                  <a:lnTo>
                    <a:pt x="2620264" y="528447"/>
                  </a:lnTo>
                  <a:cubicBezTo>
                    <a:pt x="2622677" y="530860"/>
                    <a:pt x="2624074" y="534035"/>
                    <a:pt x="2624074" y="537464"/>
                  </a:cubicBezTo>
                  <a:cubicBezTo>
                    <a:pt x="2624074" y="540893"/>
                    <a:pt x="2622677" y="544068"/>
                    <a:pt x="2620264" y="546481"/>
                  </a:cubicBezTo>
                  <a:lnTo>
                    <a:pt x="2088007" y="1071372"/>
                  </a:lnTo>
                  <a:cubicBezTo>
                    <a:pt x="2085594" y="1073658"/>
                    <a:pt x="2082419" y="1075055"/>
                    <a:pt x="2079117" y="1075055"/>
                  </a:cubicBezTo>
                  <a:lnTo>
                    <a:pt x="13843" y="1075055"/>
                  </a:lnTo>
                  <a:cubicBezTo>
                    <a:pt x="8636" y="1075055"/>
                    <a:pt x="4064" y="1071880"/>
                    <a:pt x="2032" y="1067181"/>
                  </a:cubicBezTo>
                  <a:cubicBezTo>
                    <a:pt x="0" y="1062482"/>
                    <a:pt x="1143" y="1056894"/>
                    <a:pt x="4826" y="1053338"/>
                  </a:cubicBezTo>
                  <a:lnTo>
                    <a:pt x="537210" y="528447"/>
                  </a:lnTo>
                  <a:lnTo>
                    <a:pt x="546100" y="537464"/>
                  </a:lnTo>
                  <a:lnTo>
                    <a:pt x="537210" y="546481"/>
                  </a:lnTo>
                  <a:lnTo>
                    <a:pt x="4953" y="21717"/>
                  </a:lnTo>
                  <a:cubicBezTo>
                    <a:pt x="1270" y="18161"/>
                    <a:pt x="127" y="12700"/>
                    <a:pt x="2032" y="7874"/>
                  </a:cubicBezTo>
                  <a:cubicBezTo>
                    <a:pt x="3937" y="3048"/>
                    <a:pt x="8636" y="0"/>
                    <a:pt x="13843" y="0"/>
                  </a:cubicBezTo>
                  <a:moveTo>
                    <a:pt x="13843" y="25400"/>
                  </a:moveTo>
                  <a:lnTo>
                    <a:pt x="13843" y="12700"/>
                  </a:lnTo>
                  <a:lnTo>
                    <a:pt x="22733" y="3683"/>
                  </a:lnTo>
                  <a:lnTo>
                    <a:pt x="555117" y="528447"/>
                  </a:lnTo>
                  <a:cubicBezTo>
                    <a:pt x="557530" y="530860"/>
                    <a:pt x="558927" y="534035"/>
                    <a:pt x="558927" y="537464"/>
                  </a:cubicBezTo>
                  <a:cubicBezTo>
                    <a:pt x="558927" y="540893"/>
                    <a:pt x="557530" y="544068"/>
                    <a:pt x="555117" y="546481"/>
                  </a:cubicBezTo>
                  <a:lnTo>
                    <a:pt x="22733" y="1071372"/>
                  </a:lnTo>
                  <a:lnTo>
                    <a:pt x="13843" y="1062355"/>
                  </a:lnTo>
                  <a:lnTo>
                    <a:pt x="13843" y="1049655"/>
                  </a:lnTo>
                  <a:lnTo>
                    <a:pt x="2079117" y="1049655"/>
                  </a:lnTo>
                  <a:lnTo>
                    <a:pt x="2079117" y="1062355"/>
                  </a:lnTo>
                  <a:lnTo>
                    <a:pt x="2070227" y="1053338"/>
                  </a:lnTo>
                  <a:lnTo>
                    <a:pt x="2602484" y="528574"/>
                  </a:lnTo>
                  <a:lnTo>
                    <a:pt x="2611374" y="537591"/>
                  </a:lnTo>
                  <a:lnTo>
                    <a:pt x="2602484" y="546608"/>
                  </a:lnTo>
                  <a:lnTo>
                    <a:pt x="2070227" y="21717"/>
                  </a:lnTo>
                  <a:lnTo>
                    <a:pt x="2079117" y="12700"/>
                  </a:lnTo>
                  <a:lnTo>
                    <a:pt x="2079117" y="25400"/>
                  </a:lnTo>
                  <a:lnTo>
                    <a:pt x="13843" y="25400"/>
                  </a:lnTo>
                  <a:close/>
                </a:path>
              </a:pathLst>
            </a:custGeom>
            <a:solidFill>
              <a:srgbClr val="355989"/>
            </a:solid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5369000" y="9378150"/>
            <a:ext cx="1976096" cy="683802"/>
          </a:xfrm>
          <a:custGeom>
            <a:avLst/>
            <a:gdLst/>
            <a:ahLst/>
            <a:cxnLst/>
            <a:rect r="r" b="b" t="t" l="l"/>
            <a:pathLst>
              <a:path h="683802" w="1976096">
                <a:moveTo>
                  <a:pt x="0" y="0"/>
                </a:moveTo>
                <a:lnTo>
                  <a:pt x="1976096" y="0"/>
                </a:lnTo>
                <a:lnTo>
                  <a:pt x="1976096" y="683802"/>
                </a:lnTo>
                <a:lnTo>
                  <a:pt x="0" y="683802"/>
                </a:lnTo>
                <a:lnTo>
                  <a:pt x="0" y="0"/>
                </a:lnTo>
                <a:close/>
              </a:path>
            </a:pathLst>
          </a:custGeom>
          <a:blipFill>
            <a:blip r:embed="rId4"/>
            <a:stretch>
              <a:fillRect l="0" t="-1" r="0" b="-1"/>
            </a:stretch>
          </a:blipFill>
        </p:spPr>
      </p:sp>
      <p:sp>
        <p:nvSpPr>
          <p:cNvPr name="TextBox 4" id="4"/>
          <p:cNvSpPr txBox="true"/>
          <p:nvPr/>
        </p:nvSpPr>
        <p:spPr>
          <a:xfrm rot="0">
            <a:off x="420907" y="805221"/>
            <a:ext cx="16544475" cy="9267825"/>
          </a:xfrm>
          <a:prstGeom prst="rect">
            <a:avLst/>
          </a:prstGeom>
        </p:spPr>
        <p:txBody>
          <a:bodyPr anchor="t" rtlCol="false" tIns="0" lIns="0" bIns="0" rIns="0">
            <a:spAutoFit/>
          </a:bodyPr>
          <a:lstStyle/>
          <a:p>
            <a:pPr algn="ctr">
              <a:lnSpc>
                <a:spcPts val="5279"/>
              </a:lnSpc>
            </a:pPr>
            <a:r>
              <a:rPr lang="en-US" sz="4399">
                <a:solidFill>
                  <a:srgbClr val="355989"/>
                </a:solidFill>
                <a:latin typeface="Poppins Bold"/>
              </a:rPr>
              <a:t>Key Terms in Mental Health</a:t>
            </a:r>
          </a:p>
          <a:p>
            <a:pPr algn="l">
              <a:lnSpc>
                <a:spcPts val="6939"/>
              </a:lnSpc>
            </a:pPr>
          </a:p>
          <a:p>
            <a:pPr algn="l">
              <a:lnSpc>
                <a:spcPts val="3649"/>
              </a:lnSpc>
            </a:pPr>
            <a:r>
              <a:rPr lang="en-US" sz="3041">
                <a:solidFill>
                  <a:srgbClr val="355989"/>
                </a:solidFill>
                <a:latin typeface="Poppins Bold"/>
              </a:rPr>
              <a:t>Lived experience</a:t>
            </a:r>
            <a:r>
              <a:rPr lang="en-US" sz="3041">
                <a:solidFill>
                  <a:srgbClr val="355989"/>
                </a:solidFill>
                <a:latin typeface="Poppins"/>
              </a:rPr>
              <a:t>: first-hand, personal experience dealing with a mental health or substance use challenge</a:t>
            </a:r>
          </a:p>
          <a:p>
            <a:pPr algn="l">
              <a:lnSpc>
                <a:spcPts val="3649"/>
              </a:lnSpc>
            </a:pPr>
          </a:p>
          <a:p>
            <a:pPr algn="l">
              <a:lnSpc>
                <a:spcPts val="3649"/>
              </a:lnSpc>
            </a:pPr>
            <a:r>
              <a:rPr lang="en-US" sz="3041">
                <a:solidFill>
                  <a:srgbClr val="355989"/>
                </a:solidFill>
                <a:latin typeface="Poppins Bold"/>
              </a:rPr>
              <a:t>Mental health concern</a:t>
            </a:r>
            <a:r>
              <a:rPr lang="en-US" sz="3041">
                <a:solidFill>
                  <a:srgbClr val="355989"/>
                </a:solidFill>
                <a:latin typeface="Poppins"/>
              </a:rPr>
              <a:t>: anything that causes a person to believe their mental health may be suffering; could be a symptom, a group of symptoms, or a diagnosable mental health condition</a:t>
            </a:r>
          </a:p>
          <a:p>
            <a:pPr algn="l">
              <a:lnSpc>
                <a:spcPts val="3649"/>
              </a:lnSpc>
            </a:pPr>
          </a:p>
          <a:p>
            <a:pPr algn="l">
              <a:lnSpc>
                <a:spcPts val="3649"/>
              </a:lnSpc>
            </a:pPr>
            <a:r>
              <a:rPr lang="en-US" sz="3041">
                <a:solidFill>
                  <a:srgbClr val="355989"/>
                </a:solidFill>
                <a:latin typeface="Poppins Bold"/>
              </a:rPr>
              <a:t>Mental health condition</a:t>
            </a:r>
            <a:r>
              <a:rPr lang="en-US" sz="3041">
                <a:solidFill>
                  <a:srgbClr val="355989"/>
                </a:solidFill>
                <a:latin typeface="Poppins"/>
              </a:rPr>
              <a:t>: a set of related symptoms that have been recognized by the mental health community; includes conditions defined in the DSM-V, ICD-11, and by people with lived experience</a:t>
            </a:r>
          </a:p>
          <a:p>
            <a:pPr algn="l">
              <a:lnSpc>
                <a:spcPts val="3649"/>
              </a:lnSpc>
            </a:pPr>
          </a:p>
          <a:p>
            <a:pPr algn="l">
              <a:lnSpc>
                <a:spcPts val="3649"/>
              </a:lnSpc>
            </a:pPr>
            <a:r>
              <a:rPr lang="en-US" sz="3041">
                <a:solidFill>
                  <a:srgbClr val="355989"/>
                </a:solidFill>
                <a:latin typeface="Poppins Bold"/>
              </a:rPr>
              <a:t>Risk factor</a:t>
            </a:r>
            <a:r>
              <a:rPr lang="en-US" sz="3041">
                <a:solidFill>
                  <a:srgbClr val="355989"/>
                </a:solidFill>
                <a:latin typeface="Poppins"/>
              </a:rPr>
              <a:t>: something that increases the chances of developing a condition</a:t>
            </a:r>
          </a:p>
          <a:p>
            <a:pPr algn="l">
              <a:lnSpc>
                <a:spcPts val="3649"/>
              </a:lnSpc>
            </a:pPr>
          </a:p>
          <a:p>
            <a:pPr algn="l">
              <a:lnSpc>
                <a:spcPts val="3649"/>
              </a:lnSpc>
            </a:pPr>
            <a:r>
              <a:rPr lang="en-US" sz="3041">
                <a:solidFill>
                  <a:srgbClr val="355989"/>
                </a:solidFill>
                <a:latin typeface="Poppins Bold"/>
              </a:rPr>
              <a:t>Stigma</a:t>
            </a:r>
            <a:r>
              <a:rPr lang="en-US" sz="3041">
                <a:solidFill>
                  <a:srgbClr val="355989"/>
                </a:solidFill>
                <a:latin typeface="Poppins"/>
              </a:rPr>
              <a:t>: negative, judgmental, and/or discriminatory attitudes toward mental health conditions and those who live with them</a:t>
            </a:r>
          </a:p>
          <a:p>
            <a:pPr algn="l">
              <a:lnSpc>
                <a:spcPts val="657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5369000" y="9378150"/>
            <a:ext cx="1976096" cy="683802"/>
          </a:xfrm>
          <a:custGeom>
            <a:avLst/>
            <a:gdLst/>
            <a:ahLst/>
            <a:cxnLst/>
            <a:rect r="r" b="b" t="t" l="l"/>
            <a:pathLst>
              <a:path h="683802" w="1976096">
                <a:moveTo>
                  <a:pt x="0" y="0"/>
                </a:moveTo>
                <a:lnTo>
                  <a:pt x="1976096" y="0"/>
                </a:lnTo>
                <a:lnTo>
                  <a:pt x="1976096" y="683802"/>
                </a:lnTo>
                <a:lnTo>
                  <a:pt x="0" y="683802"/>
                </a:lnTo>
                <a:lnTo>
                  <a:pt x="0" y="0"/>
                </a:lnTo>
                <a:close/>
              </a:path>
            </a:pathLst>
          </a:custGeom>
          <a:blipFill>
            <a:blip r:embed="rId4"/>
            <a:stretch>
              <a:fillRect l="0" t="-1" r="0" b="-1"/>
            </a:stretch>
          </a:blipFill>
        </p:spPr>
      </p:sp>
      <p:sp>
        <p:nvSpPr>
          <p:cNvPr name="TextBox 4" id="4"/>
          <p:cNvSpPr txBox="true"/>
          <p:nvPr/>
        </p:nvSpPr>
        <p:spPr>
          <a:xfrm rot="0">
            <a:off x="581325" y="495300"/>
            <a:ext cx="16677975" cy="8763000"/>
          </a:xfrm>
          <a:prstGeom prst="rect">
            <a:avLst/>
          </a:prstGeom>
        </p:spPr>
        <p:txBody>
          <a:bodyPr anchor="t" rtlCol="false" tIns="0" lIns="0" bIns="0" rIns="0">
            <a:spAutoFit/>
          </a:bodyPr>
          <a:lstStyle/>
          <a:p>
            <a:pPr algn="ctr">
              <a:lnSpc>
                <a:spcPts val="5039"/>
              </a:lnSpc>
            </a:pPr>
            <a:r>
              <a:rPr lang="en-US" sz="4199">
                <a:solidFill>
                  <a:srgbClr val="355989"/>
                </a:solidFill>
                <a:latin typeface="Poppins Bold"/>
              </a:rPr>
              <a:t>Key Terms in Mental Health Continued… </a:t>
            </a:r>
          </a:p>
          <a:p>
            <a:pPr algn="l">
              <a:lnSpc>
                <a:spcPts val="3839"/>
              </a:lnSpc>
            </a:pPr>
          </a:p>
          <a:p>
            <a:pPr algn="l">
              <a:lnSpc>
                <a:spcPts val="4079"/>
              </a:lnSpc>
            </a:pPr>
            <a:r>
              <a:rPr lang="en-US" sz="3399">
                <a:solidFill>
                  <a:srgbClr val="355989"/>
                </a:solidFill>
                <a:latin typeface="Poppins Bold"/>
              </a:rPr>
              <a:t>Protective factor</a:t>
            </a:r>
            <a:r>
              <a:rPr lang="en-US" sz="3399">
                <a:solidFill>
                  <a:srgbClr val="355989"/>
                </a:solidFill>
                <a:latin typeface="Poppins"/>
              </a:rPr>
              <a:t>: something that decreases the chances of developing a condition and/or balances out an existing risk factor</a:t>
            </a:r>
          </a:p>
          <a:p>
            <a:pPr algn="l">
              <a:lnSpc>
                <a:spcPts val="3839"/>
              </a:lnSpc>
            </a:pPr>
          </a:p>
          <a:p>
            <a:pPr algn="l">
              <a:lnSpc>
                <a:spcPts val="4079"/>
              </a:lnSpc>
            </a:pPr>
            <a:r>
              <a:rPr lang="en-US" sz="3399">
                <a:solidFill>
                  <a:srgbClr val="355989"/>
                </a:solidFill>
                <a:latin typeface="Poppins Bold"/>
              </a:rPr>
              <a:t>Coping skill</a:t>
            </a:r>
            <a:r>
              <a:rPr lang="en-US" sz="3399">
                <a:solidFill>
                  <a:srgbClr val="355989"/>
                </a:solidFill>
                <a:latin typeface="Poppins"/>
              </a:rPr>
              <a:t>: a strategy to help you deal with difficult situations and lessen unpleasant emotions, thoughts, or behaviors</a:t>
            </a:r>
          </a:p>
          <a:p>
            <a:pPr algn="l">
              <a:lnSpc>
                <a:spcPts val="3839"/>
              </a:lnSpc>
            </a:pPr>
          </a:p>
          <a:p>
            <a:pPr algn="l">
              <a:lnSpc>
                <a:spcPts val="4079"/>
              </a:lnSpc>
            </a:pPr>
            <a:r>
              <a:rPr lang="en-US" sz="3399">
                <a:solidFill>
                  <a:srgbClr val="355989"/>
                </a:solidFill>
                <a:latin typeface="Poppins Bold"/>
              </a:rPr>
              <a:t>Peer</a:t>
            </a:r>
            <a:r>
              <a:rPr lang="en-US" sz="3399">
                <a:solidFill>
                  <a:srgbClr val="355989"/>
                </a:solidFill>
                <a:latin typeface="Poppins"/>
              </a:rPr>
              <a:t>: someone who shares the experience of living with a mental health condition and/or substance use disorder</a:t>
            </a:r>
          </a:p>
          <a:p>
            <a:pPr algn="l">
              <a:lnSpc>
                <a:spcPts val="3839"/>
              </a:lnSpc>
            </a:pPr>
          </a:p>
          <a:p>
            <a:pPr algn="l">
              <a:lnSpc>
                <a:spcPts val="4079"/>
              </a:lnSpc>
            </a:pPr>
            <a:r>
              <a:rPr lang="en-US" sz="3399">
                <a:solidFill>
                  <a:srgbClr val="355989"/>
                </a:solidFill>
                <a:latin typeface="Poppins Bold"/>
              </a:rPr>
              <a:t>Recovery</a:t>
            </a:r>
            <a:r>
              <a:rPr lang="en-US" sz="3399">
                <a:solidFill>
                  <a:srgbClr val="355989"/>
                </a:solidFill>
                <a:latin typeface="Poppins"/>
              </a:rPr>
              <a:t>: a process of change through which individuals improve their health and wellness, live self-directed lives, and strive to reach their full potential</a:t>
            </a:r>
          </a:p>
          <a:p>
            <a:pPr algn="l">
              <a:lnSpc>
                <a:spcPts val="3839"/>
              </a:lnSpc>
            </a:pPr>
          </a:p>
          <a:p>
            <a:pPr algn="l">
              <a:lnSpc>
                <a:spcPts val="4079"/>
              </a:lnSpc>
            </a:pPr>
            <a:r>
              <a:rPr lang="en-US" sz="3399">
                <a:solidFill>
                  <a:srgbClr val="355989"/>
                </a:solidFill>
                <a:latin typeface="Poppins Bold"/>
              </a:rPr>
              <a:t>Social determinants of health</a:t>
            </a:r>
            <a:r>
              <a:rPr lang="en-US" sz="3399">
                <a:solidFill>
                  <a:srgbClr val="355989"/>
                </a:solidFill>
                <a:latin typeface="Poppins"/>
              </a:rPr>
              <a:t>: the conditions in which people live, learn, work, and play that impact their health and quality of life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0271176" y="0"/>
            <a:ext cx="8016824" cy="10287000"/>
          </a:xfrm>
          <a:custGeom>
            <a:avLst/>
            <a:gdLst/>
            <a:ahLst/>
            <a:cxnLst/>
            <a:rect r="r" b="b" t="t" l="l"/>
            <a:pathLst>
              <a:path h="10287000" w="8016824">
                <a:moveTo>
                  <a:pt x="0" y="0"/>
                </a:moveTo>
                <a:lnTo>
                  <a:pt x="8016824" y="0"/>
                </a:lnTo>
                <a:lnTo>
                  <a:pt x="8016824" y="10287000"/>
                </a:lnTo>
                <a:lnTo>
                  <a:pt x="0" y="10287000"/>
                </a:lnTo>
                <a:lnTo>
                  <a:pt x="0" y="0"/>
                </a:lnTo>
                <a:close/>
              </a:path>
            </a:pathLst>
          </a:custGeom>
          <a:blipFill>
            <a:blip r:embed="rId4">
              <a:alphaModFix amt="47000"/>
            </a:blip>
            <a:stretch>
              <a:fillRect l="-64916" t="0" r="-27680" b="0"/>
            </a:stretch>
          </a:blipFill>
        </p:spPr>
      </p:sp>
      <p:sp>
        <p:nvSpPr>
          <p:cNvPr name="Freeform 4" id="4"/>
          <p:cNvSpPr/>
          <p:nvPr/>
        </p:nvSpPr>
        <p:spPr>
          <a:xfrm flipH="false" flipV="false" rot="0">
            <a:off x="15369000" y="9378150"/>
            <a:ext cx="1976096" cy="683802"/>
          </a:xfrm>
          <a:custGeom>
            <a:avLst/>
            <a:gdLst/>
            <a:ahLst/>
            <a:cxnLst/>
            <a:rect r="r" b="b" t="t" l="l"/>
            <a:pathLst>
              <a:path h="683802" w="1976096">
                <a:moveTo>
                  <a:pt x="0" y="0"/>
                </a:moveTo>
                <a:lnTo>
                  <a:pt x="1976096" y="0"/>
                </a:lnTo>
                <a:lnTo>
                  <a:pt x="1976096" y="683802"/>
                </a:lnTo>
                <a:lnTo>
                  <a:pt x="0" y="683802"/>
                </a:lnTo>
                <a:lnTo>
                  <a:pt x="0" y="0"/>
                </a:lnTo>
                <a:close/>
              </a:path>
            </a:pathLst>
          </a:custGeom>
          <a:blipFill>
            <a:blip r:embed="rId5"/>
            <a:stretch>
              <a:fillRect l="0" t="-1" r="0" b="-1"/>
            </a:stretch>
          </a:blipFill>
        </p:spPr>
      </p:sp>
      <p:sp>
        <p:nvSpPr>
          <p:cNvPr name="TextBox 5" id="5"/>
          <p:cNvSpPr txBox="true"/>
          <p:nvPr/>
        </p:nvSpPr>
        <p:spPr>
          <a:xfrm rot="0">
            <a:off x="787269" y="981075"/>
            <a:ext cx="7971830" cy="838200"/>
          </a:xfrm>
          <a:prstGeom prst="rect">
            <a:avLst/>
          </a:prstGeom>
        </p:spPr>
        <p:txBody>
          <a:bodyPr anchor="t" rtlCol="false" tIns="0" lIns="0" bIns="0" rIns="0">
            <a:spAutoFit/>
          </a:bodyPr>
          <a:lstStyle/>
          <a:p>
            <a:pPr algn="ctr">
              <a:lnSpc>
                <a:spcPts val="6240"/>
              </a:lnSpc>
            </a:pPr>
            <a:r>
              <a:rPr lang="en-US" sz="5200">
                <a:solidFill>
                  <a:srgbClr val="355989"/>
                </a:solidFill>
                <a:latin typeface="Poppins Bold"/>
              </a:rPr>
              <a:t>What is Mental Health?</a:t>
            </a:r>
          </a:p>
        </p:txBody>
      </p:sp>
      <p:sp>
        <p:nvSpPr>
          <p:cNvPr name="TextBox 6" id="6"/>
          <p:cNvSpPr txBox="true"/>
          <p:nvPr/>
        </p:nvSpPr>
        <p:spPr>
          <a:xfrm rot="0">
            <a:off x="481025" y="2306545"/>
            <a:ext cx="8925669" cy="6553200"/>
          </a:xfrm>
          <a:prstGeom prst="rect">
            <a:avLst/>
          </a:prstGeom>
        </p:spPr>
        <p:txBody>
          <a:bodyPr anchor="t" rtlCol="false" tIns="0" lIns="0" bIns="0" rIns="0">
            <a:spAutoFit/>
          </a:bodyPr>
          <a:lstStyle/>
          <a:p>
            <a:pPr>
              <a:lnSpc>
                <a:spcPts val="4320"/>
              </a:lnSpc>
            </a:pPr>
            <a:r>
              <a:rPr lang="en-US" sz="3600">
                <a:solidFill>
                  <a:srgbClr val="1C4587"/>
                </a:solidFill>
                <a:latin typeface="Poppins"/>
              </a:rPr>
              <a:t>Mental health is something we </a:t>
            </a:r>
            <a:r>
              <a:rPr lang="en-US" sz="3600">
                <a:solidFill>
                  <a:srgbClr val="1C4587"/>
                </a:solidFill>
                <a:latin typeface="Poppins Bold Italics"/>
              </a:rPr>
              <a:t>ALL </a:t>
            </a:r>
            <a:r>
              <a:rPr lang="en-US" sz="3600">
                <a:solidFill>
                  <a:srgbClr val="1C4587"/>
                </a:solidFill>
                <a:latin typeface="Poppins"/>
              </a:rPr>
              <a:t>have. Your mental health combines your thoughts, feelings, and well-being. </a:t>
            </a:r>
          </a:p>
          <a:p>
            <a:pPr>
              <a:lnSpc>
                <a:spcPts val="4320"/>
              </a:lnSpc>
            </a:pPr>
          </a:p>
          <a:p>
            <a:pPr algn="l">
              <a:lnSpc>
                <a:spcPts val="4320"/>
              </a:lnSpc>
            </a:pPr>
            <a:r>
              <a:rPr lang="en-US" sz="3600">
                <a:solidFill>
                  <a:srgbClr val="1C4587"/>
                </a:solidFill>
                <a:latin typeface="Poppins"/>
              </a:rPr>
              <a:t>It changes daily based on many factors and isn’t simply categorized as good or bad. Your mental health can be in a good place, even if you have a mental health condition, if you are properly taking care of yourself and seeking help and support.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0674825" y="0"/>
            <a:ext cx="8457702" cy="10287000"/>
          </a:xfrm>
          <a:custGeom>
            <a:avLst/>
            <a:gdLst/>
            <a:ahLst/>
            <a:cxnLst/>
            <a:rect r="r" b="b" t="t" l="l"/>
            <a:pathLst>
              <a:path h="10287000" w="8457702">
                <a:moveTo>
                  <a:pt x="0" y="0"/>
                </a:moveTo>
                <a:lnTo>
                  <a:pt x="8457701" y="0"/>
                </a:lnTo>
                <a:lnTo>
                  <a:pt x="8457701" y="10287000"/>
                </a:lnTo>
                <a:lnTo>
                  <a:pt x="0" y="10287000"/>
                </a:lnTo>
                <a:lnTo>
                  <a:pt x="0" y="0"/>
                </a:lnTo>
                <a:close/>
              </a:path>
            </a:pathLst>
          </a:custGeom>
          <a:blipFill>
            <a:blip r:embed="rId4">
              <a:alphaModFix amt="50000"/>
            </a:blip>
            <a:stretch>
              <a:fillRect l="-25640" t="0" r="-56916" b="0"/>
            </a:stretch>
          </a:blipFill>
        </p:spPr>
      </p:sp>
      <p:sp>
        <p:nvSpPr>
          <p:cNvPr name="Freeform 4" id="4"/>
          <p:cNvSpPr/>
          <p:nvPr/>
        </p:nvSpPr>
        <p:spPr>
          <a:xfrm flipH="false" flipV="false" rot="0">
            <a:off x="15369000" y="9378150"/>
            <a:ext cx="1976096" cy="683802"/>
          </a:xfrm>
          <a:custGeom>
            <a:avLst/>
            <a:gdLst/>
            <a:ahLst/>
            <a:cxnLst/>
            <a:rect r="r" b="b" t="t" l="l"/>
            <a:pathLst>
              <a:path h="683802" w="1976096">
                <a:moveTo>
                  <a:pt x="0" y="0"/>
                </a:moveTo>
                <a:lnTo>
                  <a:pt x="1976096" y="0"/>
                </a:lnTo>
                <a:lnTo>
                  <a:pt x="1976096" y="683802"/>
                </a:lnTo>
                <a:lnTo>
                  <a:pt x="0" y="683802"/>
                </a:lnTo>
                <a:lnTo>
                  <a:pt x="0" y="0"/>
                </a:lnTo>
                <a:close/>
              </a:path>
            </a:pathLst>
          </a:custGeom>
          <a:blipFill>
            <a:blip r:embed="rId5"/>
            <a:stretch>
              <a:fillRect l="0" t="-1" r="0" b="-1"/>
            </a:stretch>
          </a:blipFill>
        </p:spPr>
      </p:sp>
      <p:sp>
        <p:nvSpPr>
          <p:cNvPr name="TextBox 5" id="5"/>
          <p:cNvSpPr txBox="true"/>
          <p:nvPr/>
        </p:nvSpPr>
        <p:spPr>
          <a:xfrm rot="0">
            <a:off x="611007" y="190500"/>
            <a:ext cx="9662201" cy="1628775"/>
          </a:xfrm>
          <a:prstGeom prst="rect">
            <a:avLst/>
          </a:prstGeom>
        </p:spPr>
        <p:txBody>
          <a:bodyPr anchor="t" rtlCol="false" tIns="0" lIns="0" bIns="0" rIns="0">
            <a:spAutoFit/>
          </a:bodyPr>
          <a:lstStyle/>
          <a:p>
            <a:pPr algn="ctr">
              <a:lnSpc>
                <a:spcPts val="6240"/>
              </a:lnSpc>
            </a:pPr>
            <a:r>
              <a:rPr lang="en-US" sz="5200">
                <a:solidFill>
                  <a:srgbClr val="355989"/>
                </a:solidFill>
                <a:latin typeface="Poppins Bold"/>
              </a:rPr>
              <a:t>What is a Mental Health Condition?</a:t>
            </a:r>
          </a:p>
        </p:txBody>
      </p:sp>
      <p:sp>
        <p:nvSpPr>
          <p:cNvPr name="TextBox 6" id="6"/>
          <p:cNvSpPr txBox="true"/>
          <p:nvPr/>
        </p:nvSpPr>
        <p:spPr>
          <a:xfrm rot="0">
            <a:off x="481025" y="1907225"/>
            <a:ext cx="9922164" cy="7391400"/>
          </a:xfrm>
          <a:prstGeom prst="rect">
            <a:avLst/>
          </a:prstGeom>
        </p:spPr>
        <p:txBody>
          <a:bodyPr anchor="t" rtlCol="false" tIns="0" lIns="0" bIns="0" rIns="0">
            <a:spAutoFit/>
          </a:bodyPr>
          <a:lstStyle/>
          <a:p>
            <a:pPr algn="l">
              <a:lnSpc>
                <a:spcPts val="4320"/>
              </a:lnSpc>
            </a:pPr>
            <a:r>
              <a:rPr lang="en-US" sz="3600">
                <a:solidFill>
                  <a:srgbClr val="355989"/>
                </a:solidFill>
                <a:latin typeface="Poppins"/>
              </a:rPr>
              <a:t>A mental health condition is different than simply our mental health but is often used interchangeably. </a:t>
            </a:r>
          </a:p>
          <a:p>
            <a:pPr algn="l">
              <a:lnSpc>
                <a:spcPts val="3359"/>
              </a:lnSpc>
            </a:pPr>
          </a:p>
          <a:p>
            <a:pPr algn="l">
              <a:lnSpc>
                <a:spcPts val="4320"/>
              </a:lnSpc>
            </a:pPr>
            <a:r>
              <a:rPr lang="en-US" sz="3600">
                <a:solidFill>
                  <a:srgbClr val="355989"/>
                </a:solidFill>
                <a:latin typeface="Poppins"/>
              </a:rPr>
              <a:t>Everyone has mental health - while mental health conditions are common, not everyone has one. </a:t>
            </a:r>
          </a:p>
          <a:p>
            <a:pPr algn="l">
              <a:lnSpc>
                <a:spcPts val="3359"/>
              </a:lnSpc>
            </a:pPr>
          </a:p>
          <a:p>
            <a:pPr algn="l">
              <a:lnSpc>
                <a:spcPts val="4320"/>
              </a:lnSpc>
            </a:pPr>
            <a:r>
              <a:rPr lang="en-US" sz="3600">
                <a:solidFill>
                  <a:srgbClr val="355989"/>
                </a:solidFill>
                <a:latin typeface="Poppins"/>
              </a:rPr>
              <a:t>A mental health condition is </a:t>
            </a:r>
            <a:r>
              <a:rPr lang="en-US" sz="3600">
                <a:solidFill>
                  <a:srgbClr val="355989"/>
                </a:solidFill>
                <a:latin typeface="Poppins Medium"/>
              </a:rPr>
              <a:t>a set of related symptoms that have been recognized by the mental health community; includes conditions defined in the DSM-V, ICD-11, and by people with lived experience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5369000" y="9378150"/>
            <a:ext cx="1976096" cy="683802"/>
          </a:xfrm>
          <a:custGeom>
            <a:avLst/>
            <a:gdLst/>
            <a:ahLst/>
            <a:cxnLst/>
            <a:rect r="r" b="b" t="t" l="l"/>
            <a:pathLst>
              <a:path h="683802" w="1976096">
                <a:moveTo>
                  <a:pt x="0" y="0"/>
                </a:moveTo>
                <a:lnTo>
                  <a:pt x="1976096" y="0"/>
                </a:lnTo>
                <a:lnTo>
                  <a:pt x="1976096" y="683802"/>
                </a:lnTo>
                <a:lnTo>
                  <a:pt x="0" y="683802"/>
                </a:lnTo>
                <a:lnTo>
                  <a:pt x="0" y="0"/>
                </a:lnTo>
                <a:close/>
              </a:path>
            </a:pathLst>
          </a:custGeom>
          <a:blipFill>
            <a:blip r:embed="rId4"/>
            <a:stretch>
              <a:fillRect l="0" t="-1" r="0" b="-1"/>
            </a:stretch>
          </a:blipFill>
        </p:spPr>
      </p:sp>
      <p:sp>
        <p:nvSpPr>
          <p:cNvPr name="TextBox 4" id="4"/>
          <p:cNvSpPr txBox="true"/>
          <p:nvPr/>
        </p:nvSpPr>
        <p:spPr>
          <a:xfrm rot="0">
            <a:off x="714825" y="533400"/>
            <a:ext cx="16858350" cy="933450"/>
          </a:xfrm>
          <a:prstGeom prst="rect">
            <a:avLst/>
          </a:prstGeom>
        </p:spPr>
        <p:txBody>
          <a:bodyPr anchor="t" rtlCol="false" tIns="0" lIns="0" bIns="0" rIns="0">
            <a:spAutoFit/>
          </a:bodyPr>
          <a:lstStyle/>
          <a:p>
            <a:pPr algn="ctr">
              <a:lnSpc>
                <a:spcPts val="6959"/>
              </a:lnSpc>
            </a:pPr>
            <a:r>
              <a:rPr lang="en-US" sz="5800">
                <a:solidFill>
                  <a:srgbClr val="355989"/>
                </a:solidFill>
                <a:latin typeface="Poppins Bold"/>
              </a:rPr>
              <a:t>Mental Health vs. Mental Health Conditions</a:t>
            </a:r>
          </a:p>
        </p:txBody>
      </p:sp>
      <p:sp>
        <p:nvSpPr>
          <p:cNvPr name="TextBox 5" id="5"/>
          <p:cNvSpPr txBox="true"/>
          <p:nvPr/>
        </p:nvSpPr>
        <p:spPr>
          <a:xfrm rot="0">
            <a:off x="1683575" y="2250125"/>
            <a:ext cx="5661750" cy="7096125"/>
          </a:xfrm>
          <a:prstGeom prst="rect">
            <a:avLst/>
          </a:prstGeom>
        </p:spPr>
        <p:txBody>
          <a:bodyPr anchor="t" rtlCol="false" tIns="0" lIns="0" bIns="0" rIns="0">
            <a:spAutoFit/>
          </a:bodyPr>
          <a:lstStyle/>
          <a:p>
            <a:pPr algn="l" marL="1096823" indent="-548411" lvl="1">
              <a:lnSpc>
                <a:spcPts val="4320"/>
              </a:lnSpc>
              <a:buFont typeface="Arial"/>
              <a:buChar char="•"/>
            </a:pPr>
            <a:r>
              <a:rPr lang="en-US" sz="3600">
                <a:solidFill>
                  <a:srgbClr val="355989"/>
                </a:solidFill>
                <a:latin typeface="Poppins"/>
              </a:rPr>
              <a:t>Something we all have</a:t>
            </a:r>
          </a:p>
          <a:p>
            <a:pPr algn="l">
              <a:lnSpc>
                <a:spcPts val="4320"/>
              </a:lnSpc>
            </a:pPr>
          </a:p>
          <a:p>
            <a:pPr algn="l" marL="1096823" indent="-548411" lvl="1">
              <a:lnSpc>
                <a:spcPts val="4320"/>
              </a:lnSpc>
              <a:buFont typeface="Arial"/>
              <a:buChar char="•"/>
            </a:pPr>
            <a:r>
              <a:rPr lang="en-US" sz="3600">
                <a:solidFill>
                  <a:srgbClr val="355989"/>
                </a:solidFill>
                <a:latin typeface="Poppins"/>
              </a:rPr>
              <a:t>Can change based on internal and external factors </a:t>
            </a:r>
          </a:p>
          <a:p>
            <a:pPr algn="l">
              <a:lnSpc>
                <a:spcPts val="4320"/>
              </a:lnSpc>
            </a:pPr>
          </a:p>
          <a:p>
            <a:pPr algn="l" marL="1097280" indent="-548640" lvl="1">
              <a:lnSpc>
                <a:spcPts val="4320"/>
              </a:lnSpc>
              <a:buFont typeface="Arial"/>
              <a:buChar char="•"/>
            </a:pPr>
            <a:r>
              <a:rPr lang="en-US" sz="3600">
                <a:solidFill>
                  <a:srgbClr val="355989"/>
                </a:solidFill>
                <a:latin typeface="Poppins"/>
              </a:rPr>
              <a:t>Can be better or worse depending on life’s circumstances and how we take care of ourselves </a:t>
            </a:r>
          </a:p>
        </p:txBody>
      </p:sp>
      <p:sp>
        <p:nvSpPr>
          <p:cNvPr name="TextBox 6" id="6"/>
          <p:cNvSpPr txBox="true"/>
          <p:nvPr/>
        </p:nvSpPr>
        <p:spPr>
          <a:xfrm rot="0">
            <a:off x="10301175" y="2250125"/>
            <a:ext cx="5661750" cy="6553200"/>
          </a:xfrm>
          <a:prstGeom prst="rect">
            <a:avLst/>
          </a:prstGeom>
        </p:spPr>
        <p:txBody>
          <a:bodyPr anchor="t" rtlCol="false" tIns="0" lIns="0" bIns="0" rIns="0">
            <a:spAutoFit/>
          </a:bodyPr>
          <a:lstStyle/>
          <a:p>
            <a:pPr algn="l" marL="1096823" indent="-548411" lvl="1">
              <a:lnSpc>
                <a:spcPts val="4320"/>
              </a:lnSpc>
              <a:buFont typeface="Arial"/>
              <a:buChar char="•"/>
            </a:pPr>
            <a:r>
              <a:rPr lang="en-US" sz="3600">
                <a:solidFill>
                  <a:srgbClr val="355989"/>
                </a:solidFill>
                <a:latin typeface="Poppins"/>
              </a:rPr>
              <a:t>Something that many people experience at some point in their life </a:t>
            </a:r>
          </a:p>
          <a:p>
            <a:pPr algn="l">
              <a:lnSpc>
                <a:spcPts val="4320"/>
              </a:lnSpc>
            </a:pPr>
          </a:p>
          <a:p>
            <a:pPr algn="l" marL="1096823" indent="-548411" lvl="1">
              <a:lnSpc>
                <a:spcPts val="4320"/>
              </a:lnSpc>
              <a:buFont typeface="Arial"/>
              <a:buChar char="•"/>
            </a:pPr>
            <a:r>
              <a:rPr lang="en-US" sz="3600">
                <a:solidFill>
                  <a:srgbClr val="355989"/>
                </a:solidFill>
                <a:latin typeface="Poppins"/>
              </a:rPr>
              <a:t>Includes a set of related diagnosable symptoms </a:t>
            </a:r>
          </a:p>
          <a:p>
            <a:pPr algn="l">
              <a:lnSpc>
                <a:spcPts val="4320"/>
              </a:lnSpc>
            </a:pPr>
          </a:p>
          <a:p>
            <a:pPr algn="l" marL="1097280" indent="-548640" lvl="1">
              <a:lnSpc>
                <a:spcPts val="4320"/>
              </a:lnSpc>
              <a:buFont typeface="Arial"/>
              <a:buChar char="•"/>
            </a:pPr>
            <a:r>
              <a:rPr lang="en-US" sz="3600">
                <a:solidFill>
                  <a:srgbClr val="355989"/>
                </a:solidFill>
                <a:latin typeface="Poppins"/>
              </a:rPr>
              <a:t>Can be treated in various ways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5369000" y="9378150"/>
            <a:ext cx="1976096" cy="683802"/>
          </a:xfrm>
          <a:custGeom>
            <a:avLst/>
            <a:gdLst/>
            <a:ahLst/>
            <a:cxnLst/>
            <a:rect r="r" b="b" t="t" l="l"/>
            <a:pathLst>
              <a:path h="683802" w="1976096">
                <a:moveTo>
                  <a:pt x="0" y="0"/>
                </a:moveTo>
                <a:lnTo>
                  <a:pt x="1976096" y="0"/>
                </a:lnTo>
                <a:lnTo>
                  <a:pt x="1976096" y="683802"/>
                </a:lnTo>
                <a:lnTo>
                  <a:pt x="0" y="683802"/>
                </a:lnTo>
                <a:lnTo>
                  <a:pt x="0" y="0"/>
                </a:lnTo>
                <a:close/>
              </a:path>
            </a:pathLst>
          </a:custGeom>
          <a:blipFill>
            <a:blip r:embed="rId4"/>
            <a:stretch>
              <a:fillRect l="0" t="-1" r="0" b="-1"/>
            </a:stretch>
          </a:blipFill>
        </p:spPr>
      </p:sp>
      <p:sp>
        <p:nvSpPr>
          <p:cNvPr name="TextBox 4" id="4"/>
          <p:cNvSpPr txBox="true"/>
          <p:nvPr/>
        </p:nvSpPr>
        <p:spPr>
          <a:xfrm rot="0">
            <a:off x="635266" y="261330"/>
            <a:ext cx="17051535" cy="933450"/>
          </a:xfrm>
          <a:prstGeom prst="rect">
            <a:avLst/>
          </a:prstGeom>
        </p:spPr>
        <p:txBody>
          <a:bodyPr anchor="t" rtlCol="false" tIns="0" lIns="0" bIns="0" rIns="0">
            <a:spAutoFit/>
          </a:bodyPr>
          <a:lstStyle/>
          <a:p>
            <a:pPr algn="ctr">
              <a:lnSpc>
                <a:spcPts val="6959"/>
              </a:lnSpc>
            </a:pPr>
            <a:r>
              <a:rPr lang="en-US" sz="5800">
                <a:solidFill>
                  <a:srgbClr val="355989"/>
                </a:solidFill>
                <a:latin typeface="Poppins Bold"/>
              </a:rPr>
              <a:t>How Common are Mental Health Conditions?</a:t>
            </a:r>
          </a:p>
        </p:txBody>
      </p:sp>
      <p:sp>
        <p:nvSpPr>
          <p:cNvPr name="TextBox 5" id="5"/>
          <p:cNvSpPr txBox="true"/>
          <p:nvPr/>
        </p:nvSpPr>
        <p:spPr>
          <a:xfrm rot="0">
            <a:off x="17036341" y="9398809"/>
            <a:ext cx="914550" cy="623400"/>
          </a:xfrm>
          <a:prstGeom prst="rect">
            <a:avLst/>
          </a:prstGeom>
        </p:spPr>
        <p:txBody>
          <a:bodyPr anchor="t" rtlCol="false" tIns="0" lIns="0" bIns="0" rIns="0">
            <a:spAutoFit/>
          </a:bodyPr>
          <a:lstStyle/>
          <a:p>
            <a:pPr algn="r">
              <a:lnSpc>
                <a:spcPts val="1920"/>
              </a:lnSpc>
            </a:pPr>
            <a:r>
              <a:rPr lang="en-US" sz="1600">
                <a:solidFill>
                  <a:srgbClr val="666666"/>
                </a:solidFill>
                <a:latin typeface="Poppins Medium"/>
              </a:rPr>
              <a:t>‹#›</a:t>
            </a:r>
          </a:p>
        </p:txBody>
      </p:sp>
      <p:sp>
        <p:nvSpPr>
          <p:cNvPr name="TextBox 6" id="6"/>
          <p:cNvSpPr txBox="true"/>
          <p:nvPr/>
        </p:nvSpPr>
        <p:spPr>
          <a:xfrm rot="0">
            <a:off x="0" y="1474009"/>
            <a:ext cx="17686801" cy="7943850"/>
          </a:xfrm>
          <a:prstGeom prst="rect">
            <a:avLst/>
          </a:prstGeom>
        </p:spPr>
        <p:txBody>
          <a:bodyPr anchor="t" rtlCol="false" tIns="0" lIns="0" bIns="0" rIns="0">
            <a:spAutoFit/>
          </a:bodyPr>
          <a:lstStyle/>
          <a:p>
            <a:pPr algn="l" marL="1186482" indent="-593241" lvl="1">
              <a:lnSpc>
                <a:spcPts val="4439"/>
              </a:lnSpc>
              <a:buFont typeface="Arial"/>
              <a:buChar char="•"/>
            </a:pPr>
            <a:r>
              <a:rPr lang="en-US" sz="3699">
                <a:solidFill>
                  <a:srgbClr val="355989"/>
                </a:solidFill>
                <a:latin typeface="Arial"/>
              </a:rPr>
              <a:t>Nearly 1 in 5 Americans live with a mental health condition in any given year.</a:t>
            </a:r>
          </a:p>
          <a:p>
            <a:pPr algn="l" marL="1186482" indent="-593241" lvl="1">
              <a:lnSpc>
                <a:spcPts val="4439"/>
              </a:lnSpc>
            </a:pPr>
          </a:p>
          <a:p>
            <a:pPr algn="l" marL="1186482" indent="-593241" lvl="1">
              <a:lnSpc>
                <a:spcPts val="4439"/>
              </a:lnSpc>
              <a:buFont typeface="Arial"/>
              <a:buChar char="•"/>
            </a:pPr>
            <a:r>
              <a:rPr lang="en-US" sz="3699">
                <a:solidFill>
                  <a:srgbClr val="355989"/>
                </a:solidFill>
                <a:latin typeface="Arial"/>
              </a:rPr>
              <a:t>Almost half of Americans will have a mental health condition at some point in their lives. Half of those will experience a mental health condition by age 14.</a:t>
            </a:r>
          </a:p>
          <a:p>
            <a:pPr algn="l" marL="1186482" indent="-593241" lvl="1">
              <a:lnSpc>
                <a:spcPts val="4439"/>
              </a:lnSpc>
            </a:pPr>
          </a:p>
          <a:p>
            <a:pPr algn="l" marL="1186482" indent="-593241" lvl="1">
              <a:lnSpc>
                <a:spcPts val="4439"/>
              </a:lnSpc>
              <a:buFont typeface="Arial"/>
              <a:buChar char="•"/>
            </a:pPr>
            <a:r>
              <a:rPr lang="en-US" sz="3699">
                <a:solidFill>
                  <a:srgbClr val="355989"/>
                </a:solidFill>
                <a:latin typeface="Arial"/>
              </a:rPr>
              <a:t>Mental health conditions are more common among women, people of color, and members of the LGBTQ+ community.</a:t>
            </a:r>
          </a:p>
          <a:p>
            <a:pPr algn="l" marL="1186482" indent="-593241" lvl="1">
              <a:lnSpc>
                <a:spcPts val="4439"/>
              </a:lnSpc>
            </a:pPr>
          </a:p>
          <a:p>
            <a:pPr algn="l" marL="1186482" indent="-593241" lvl="1">
              <a:lnSpc>
                <a:spcPts val="4439"/>
              </a:lnSpc>
              <a:buFont typeface="Arial"/>
              <a:buChar char="•"/>
            </a:pPr>
            <a:r>
              <a:rPr lang="en-US" sz="3699">
                <a:solidFill>
                  <a:srgbClr val="355989"/>
                </a:solidFill>
                <a:latin typeface="Arial"/>
              </a:rPr>
              <a:t>Most people who experience mental health conditions do not receive treatment.</a:t>
            </a:r>
          </a:p>
          <a:p>
            <a:pPr algn="l" marL="1186482" indent="-593241" lvl="1">
              <a:lnSpc>
                <a:spcPts val="4439"/>
              </a:lnSpc>
            </a:pPr>
          </a:p>
          <a:p>
            <a:pPr algn="l" marL="1186482" indent="-593241" lvl="1">
              <a:lnSpc>
                <a:spcPts val="4439"/>
              </a:lnSpc>
              <a:buFont typeface="Arial"/>
              <a:buChar char="•"/>
            </a:pPr>
            <a:r>
              <a:rPr lang="en-US" sz="3699">
                <a:solidFill>
                  <a:srgbClr val="355989"/>
                </a:solidFill>
                <a:latin typeface="Arial"/>
              </a:rPr>
              <a:t>Many people don’t even know they have a mental health condition. It can take years from the time a mental health condition appears to the time it gets diagnosed—if it gets diagnosed at all.</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5369000" y="9378150"/>
            <a:ext cx="1976096" cy="683802"/>
          </a:xfrm>
          <a:custGeom>
            <a:avLst/>
            <a:gdLst/>
            <a:ahLst/>
            <a:cxnLst/>
            <a:rect r="r" b="b" t="t" l="l"/>
            <a:pathLst>
              <a:path h="683802" w="1976096">
                <a:moveTo>
                  <a:pt x="0" y="0"/>
                </a:moveTo>
                <a:lnTo>
                  <a:pt x="1976096" y="0"/>
                </a:lnTo>
                <a:lnTo>
                  <a:pt x="1976096" y="683802"/>
                </a:lnTo>
                <a:lnTo>
                  <a:pt x="0" y="683802"/>
                </a:lnTo>
                <a:lnTo>
                  <a:pt x="0" y="0"/>
                </a:lnTo>
                <a:close/>
              </a:path>
            </a:pathLst>
          </a:custGeom>
          <a:blipFill>
            <a:blip r:embed="rId4"/>
            <a:stretch>
              <a:fillRect l="0" t="-1" r="0" b="-1"/>
            </a:stretch>
          </a:blipFill>
        </p:spPr>
      </p:sp>
      <p:sp>
        <p:nvSpPr>
          <p:cNvPr name="TextBox 4" id="4"/>
          <p:cNvSpPr txBox="true"/>
          <p:nvPr/>
        </p:nvSpPr>
        <p:spPr>
          <a:xfrm rot="0">
            <a:off x="558975" y="595225"/>
            <a:ext cx="16858350" cy="1557900"/>
          </a:xfrm>
          <a:prstGeom prst="rect">
            <a:avLst/>
          </a:prstGeom>
        </p:spPr>
        <p:txBody>
          <a:bodyPr anchor="t" rtlCol="false" tIns="0" lIns="0" bIns="0" rIns="0">
            <a:spAutoFit/>
          </a:bodyPr>
          <a:lstStyle/>
          <a:p>
            <a:pPr algn="ctr">
              <a:lnSpc>
                <a:spcPts val="6959"/>
              </a:lnSpc>
            </a:pPr>
            <a:r>
              <a:rPr lang="en-US" sz="5800">
                <a:solidFill>
                  <a:srgbClr val="355989"/>
                </a:solidFill>
                <a:latin typeface="Poppins Bold"/>
              </a:rPr>
              <a:t>What Plays a Role in Developing a Mental Health Condition?</a:t>
            </a:r>
          </a:p>
        </p:txBody>
      </p:sp>
      <p:sp>
        <p:nvSpPr>
          <p:cNvPr name="TextBox 5" id="5"/>
          <p:cNvSpPr txBox="true"/>
          <p:nvPr/>
        </p:nvSpPr>
        <p:spPr>
          <a:xfrm rot="0">
            <a:off x="17036341" y="9398809"/>
            <a:ext cx="914550" cy="623400"/>
          </a:xfrm>
          <a:prstGeom prst="rect">
            <a:avLst/>
          </a:prstGeom>
        </p:spPr>
        <p:txBody>
          <a:bodyPr anchor="t" rtlCol="false" tIns="0" lIns="0" bIns="0" rIns="0">
            <a:spAutoFit/>
          </a:bodyPr>
          <a:lstStyle/>
          <a:p>
            <a:pPr algn="r">
              <a:lnSpc>
                <a:spcPts val="1920"/>
              </a:lnSpc>
            </a:pPr>
            <a:r>
              <a:rPr lang="en-US" sz="1600">
                <a:solidFill>
                  <a:srgbClr val="666666"/>
                </a:solidFill>
                <a:latin typeface="Poppins Medium"/>
              </a:rPr>
              <a:t>‹#›</a:t>
            </a:r>
          </a:p>
        </p:txBody>
      </p:sp>
      <p:sp>
        <p:nvSpPr>
          <p:cNvPr name="TextBox 6" id="6"/>
          <p:cNvSpPr txBox="true"/>
          <p:nvPr/>
        </p:nvSpPr>
        <p:spPr>
          <a:xfrm rot="0">
            <a:off x="922725" y="3002625"/>
            <a:ext cx="15930750" cy="5133975"/>
          </a:xfrm>
          <a:prstGeom prst="rect">
            <a:avLst/>
          </a:prstGeom>
        </p:spPr>
        <p:txBody>
          <a:bodyPr anchor="t" rtlCol="false" tIns="0" lIns="0" bIns="0" rIns="0">
            <a:spAutoFit/>
          </a:bodyPr>
          <a:lstStyle/>
          <a:p>
            <a:pPr algn="l">
              <a:lnSpc>
                <a:spcPts val="4320"/>
              </a:lnSpc>
            </a:pPr>
            <a:r>
              <a:rPr lang="en-US" sz="3600">
                <a:solidFill>
                  <a:srgbClr val="355989"/>
                </a:solidFill>
                <a:latin typeface="Arial"/>
              </a:rPr>
              <a:t>Most mental health conditions don’t have a single cause – they have many possible causes, called risk factors.</a:t>
            </a:r>
          </a:p>
          <a:p>
            <a:pPr algn="l">
              <a:lnSpc>
                <a:spcPts val="3359"/>
              </a:lnSpc>
            </a:pPr>
          </a:p>
          <a:p>
            <a:pPr algn="l">
              <a:lnSpc>
                <a:spcPts val="4320"/>
              </a:lnSpc>
            </a:pPr>
            <a:r>
              <a:rPr lang="en-US" sz="3600">
                <a:solidFill>
                  <a:srgbClr val="355989"/>
                </a:solidFill>
                <a:latin typeface="Arial"/>
              </a:rPr>
              <a:t>The more risk factors you have, the more likely you are to develop a mental health condition in your lifetime.</a:t>
            </a:r>
          </a:p>
          <a:p>
            <a:pPr algn="l">
              <a:lnSpc>
                <a:spcPts val="3359"/>
              </a:lnSpc>
            </a:pPr>
          </a:p>
          <a:p>
            <a:pPr algn="l">
              <a:lnSpc>
                <a:spcPts val="4320"/>
              </a:lnSpc>
            </a:pPr>
            <a:r>
              <a:rPr lang="en-US" sz="3600">
                <a:solidFill>
                  <a:srgbClr val="355989"/>
                </a:solidFill>
                <a:latin typeface="Arial"/>
              </a:rPr>
              <a:t>Risk factors don’t just affect who will and who won’t develop a mental health condition. They also impact the seriousness of symptoms and when those symptoms will show up.</a:t>
            </a:r>
          </a:p>
          <a:p>
            <a:pPr algn="l">
              <a:lnSpc>
                <a:spcPts val="335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DAF-He50gnE</dc:identifier>
  <dcterms:modified xsi:type="dcterms:W3CDTF">2011-08-01T06:04:30Z</dcterms:modified>
  <cp:revision>1</cp:revision>
  <dc:title>Mental Health 101.pptx</dc:title>
</cp:coreProperties>
</file>